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4"/>
  </p:notesMasterIdLst>
  <p:handoutMasterIdLst>
    <p:handoutMasterId r:id="rId35"/>
  </p:handoutMasterIdLst>
  <p:sldIdLst>
    <p:sldId id="673" r:id="rId5"/>
    <p:sldId id="686" r:id="rId6"/>
    <p:sldId id="482" r:id="rId7"/>
    <p:sldId id="659" r:id="rId8"/>
    <p:sldId id="609" r:id="rId9"/>
    <p:sldId id="496" r:id="rId10"/>
    <p:sldId id="653" r:id="rId11"/>
    <p:sldId id="679" r:id="rId12"/>
    <p:sldId id="415" r:id="rId13"/>
    <p:sldId id="671" r:id="rId14"/>
    <p:sldId id="661" r:id="rId15"/>
    <p:sldId id="649" r:id="rId16"/>
    <p:sldId id="630" r:id="rId17"/>
    <p:sldId id="668" r:id="rId18"/>
    <p:sldId id="602" r:id="rId19"/>
    <p:sldId id="678" r:id="rId20"/>
    <p:sldId id="657" r:id="rId21"/>
    <p:sldId id="681" r:id="rId22"/>
    <p:sldId id="675" r:id="rId23"/>
    <p:sldId id="569" r:id="rId24"/>
    <p:sldId id="279" r:id="rId25"/>
    <p:sldId id="687" r:id="rId26"/>
    <p:sldId id="674" r:id="rId27"/>
    <p:sldId id="662" r:id="rId28"/>
    <p:sldId id="663" r:id="rId29"/>
    <p:sldId id="677" r:id="rId30"/>
    <p:sldId id="685" r:id="rId31"/>
    <p:sldId id="684" r:id="rId32"/>
    <p:sldId id="603"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de Boden" initials="JB" lastIdx="1" clrIdx="0">
    <p:extLst>
      <p:ext uri="{19B8F6BF-5375-455C-9EA6-DF929625EA0E}">
        <p15:presenceInfo xmlns:p15="http://schemas.microsoft.com/office/powerpoint/2012/main" userId="S::jboden@foundrybc.ca::0e425103-0062-45f9-8d91-4a9d74aef0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A5D"/>
    <a:srgbClr val="3DB0C7"/>
    <a:srgbClr val="3D9297"/>
    <a:srgbClr val="A3D050"/>
    <a:srgbClr val="92D050"/>
    <a:srgbClr val="8CB2BB"/>
    <a:srgbClr val="59868F"/>
    <a:srgbClr val="1B5662"/>
    <a:srgbClr val="1543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8" autoAdjust="0"/>
    <p:restoredTop sz="86406" autoAdjust="0"/>
  </p:normalViewPr>
  <p:slideViewPr>
    <p:cSldViewPr snapToGrid="0" snapToObjects="1" showGuides="1">
      <p:cViewPr varScale="1">
        <p:scale>
          <a:sx n="96" d="100"/>
          <a:sy n="96" d="100"/>
        </p:scale>
        <p:origin x="1992" y="176"/>
      </p:cViewPr>
      <p:guideLst>
        <p:guide orient="horz" pos="866"/>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3A83ED44-DA51-7641-B4E3-EF7AE7D768E2}" type="datetimeFigureOut">
              <a:rPr lang="en-US" smtClean="0"/>
              <a:t>1/9/20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3B1F8CEA-36B5-8F47-BDD6-50710AAA82A8}" type="slidenum">
              <a:rPr lang="en-US" smtClean="0"/>
              <a:t>‹#›</a:t>
            </a:fld>
            <a:endParaRPr lang="en-US"/>
          </a:p>
        </p:txBody>
      </p:sp>
    </p:spTree>
    <p:extLst>
      <p:ext uri="{BB962C8B-B14F-4D97-AF65-F5344CB8AC3E}">
        <p14:creationId xmlns:p14="http://schemas.microsoft.com/office/powerpoint/2010/main" val="34989177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F8F37CB-BC03-994D-95FF-2C7FCD30F678}" type="datetimeFigureOut">
              <a:rPr lang="en-US" smtClean="0"/>
              <a:t>1/9/20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86EC09B5-F478-474B-BCCA-270F31803430}" type="slidenum">
              <a:rPr lang="en-US" smtClean="0"/>
              <a:t>‹#›</a:t>
            </a:fld>
            <a:endParaRPr lang="en-US"/>
          </a:p>
        </p:txBody>
      </p:sp>
    </p:spTree>
    <p:extLst>
      <p:ext uri="{BB962C8B-B14F-4D97-AF65-F5344CB8AC3E}">
        <p14:creationId xmlns:p14="http://schemas.microsoft.com/office/powerpoint/2010/main" val="33380796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oundrybc.ca/expansion2020-conve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1</a:t>
            </a:fld>
            <a:endParaRPr lang="en-US"/>
          </a:p>
        </p:txBody>
      </p:sp>
    </p:spTree>
    <p:extLst>
      <p:ext uri="{BB962C8B-B14F-4D97-AF65-F5344CB8AC3E}">
        <p14:creationId xmlns:p14="http://schemas.microsoft.com/office/powerpoint/2010/main" val="425963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Foundry </a:t>
            </a:r>
            <a:r>
              <a:rPr lang="en-US" dirty="0" err="1"/>
              <a:t>centre</a:t>
            </a:r>
            <a:r>
              <a:rPr lang="en-US" dirty="0"/>
              <a:t> is led by a local agency, most often a nonprofit (but sometimes a health authority) who engage deeply with their communities and bring together local partners – including school districts, government agencies, Indigenous organizations, and non-profit community based, service providers – to ensure their Foundry </a:t>
            </a:r>
            <a:r>
              <a:rPr lang="en-US" dirty="0" err="1"/>
              <a:t>centre</a:t>
            </a:r>
            <a:r>
              <a:rPr lang="en-US" dirty="0"/>
              <a:t> meets the needs of their young people and families. </a:t>
            </a:r>
          </a:p>
        </p:txBody>
      </p:sp>
      <p:sp>
        <p:nvSpPr>
          <p:cNvPr id="4" name="Slide Number Placeholder 3"/>
          <p:cNvSpPr>
            <a:spLocks noGrp="1"/>
          </p:cNvSpPr>
          <p:nvPr>
            <p:ph type="sldNum" sz="quarter" idx="5"/>
          </p:nvPr>
        </p:nvSpPr>
        <p:spPr/>
        <p:txBody>
          <a:bodyPr/>
          <a:lstStyle/>
          <a:p>
            <a:fld id="{86EC09B5-F478-474B-BCCA-270F31803430}" type="slidenum">
              <a:rPr lang="en-US" smtClean="0"/>
              <a:t>12</a:t>
            </a:fld>
            <a:endParaRPr lang="en-US"/>
          </a:p>
        </p:txBody>
      </p:sp>
    </p:spTree>
    <p:extLst>
      <p:ext uri="{BB962C8B-B14F-4D97-AF65-F5344CB8AC3E}">
        <p14:creationId xmlns:p14="http://schemas.microsoft.com/office/powerpoint/2010/main" val="374317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the Transformation to take place, a team of content experts was needed to support community organizations, already stretched thin and often lacking the resources or the time , to implement an integrated community health and social service model. </a:t>
            </a:r>
          </a:p>
          <a:p>
            <a:r>
              <a:rPr lang="en-US" dirty="0"/>
              <a:t>Foundry began as a collective impact initiative- in many aspects, we were open to understanding from the communities first what they needed, then who could work together, and finally what services and how they wanted to provide them. </a:t>
            </a:r>
          </a:p>
          <a:p>
            <a:r>
              <a:rPr lang="en-US" dirty="0"/>
              <a:t>Based on this early work, we built a central team with expertise in:</a:t>
            </a:r>
          </a:p>
          <a:p>
            <a:pPr marL="171450" indent="-171450">
              <a:buFontTx/>
              <a:buChar char="-"/>
            </a:pPr>
            <a:r>
              <a:rPr lang="en-US" dirty="0"/>
              <a:t>Youth and Family engagement</a:t>
            </a:r>
          </a:p>
          <a:p>
            <a:pPr marL="171450" indent="-171450">
              <a:buFontTx/>
              <a:buChar char="-"/>
            </a:pPr>
            <a:r>
              <a:rPr lang="en-US" dirty="0"/>
              <a:t>Clinical operations and planning</a:t>
            </a:r>
          </a:p>
          <a:p>
            <a:pPr marL="171450" indent="-171450">
              <a:buFontTx/>
              <a:buChar char="-"/>
            </a:pPr>
            <a:r>
              <a:rPr lang="en-US" dirty="0"/>
              <a:t>Community and government relations</a:t>
            </a:r>
          </a:p>
          <a:p>
            <a:pPr marL="171450" indent="-171450">
              <a:buFontTx/>
              <a:buChar char="-"/>
            </a:pPr>
            <a:r>
              <a:rPr lang="en-US" dirty="0"/>
              <a:t>Service Development and Implementation</a:t>
            </a:r>
          </a:p>
          <a:p>
            <a:pPr marL="171450" indent="-171450">
              <a:buFontTx/>
              <a:buChar char="-"/>
            </a:pPr>
            <a:r>
              <a:rPr lang="en-US" dirty="0"/>
              <a:t>Knowledge exchange and mobilization</a:t>
            </a:r>
          </a:p>
          <a:p>
            <a:pPr marL="171450" indent="-171450">
              <a:buFontTx/>
              <a:buChar char="-"/>
            </a:pPr>
            <a:r>
              <a:rPr lang="en-US" dirty="0"/>
              <a:t>Project management and site development</a:t>
            </a:r>
          </a:p>
          <a:p>
            <a:pPr marL="171450" indent="-171450">
              <a:buFontTx/>
              <a:buChar char="-"/>
            </a:pPr>
            <a:r>
              <a:rPr lang="en-US" dirty="0"/>
              <a:t>Policy Development</a:t>
            </a:r>
          </a:p>
          <a:p>
            <a:pPr marL="171450" indent="-171450">
              <a:buFontTx/>
              <a:buChar char="-"/>
            </a:pPr>
            <a:r>
              <a:rPr lang="en-US" dirty="0"/>
              <a:t>Branding and communications</a:t>
            </a:r>
          </a:p>
          <a:p>
            <a:pPr marL="171450" indent="-171450">
              <a:buFontTx/>
              <a:buChar char="-"/>
            </a:pPr>
            <a:r>
              <a:rPr lang="en-US" dirty="0"/>
              <a:t>Research and evaluation</a:t>
            </a:r>
          </a:p>
          <a:p>
            <a:pPr marL="171450" indent="-171450">
              <a:buFontTx/>
              <a:buChar char="-"/>
            </a:pPr>
            <a:endParaRPr lang="en-US" dirty="0"/>
          </a:p>
          <a:p>
            <a:pPr marL="171450" indent="-171450">
              <a:buFontTx/>
              <a:buChar char="-"/>
            </a:pPr>
            <a:r>
              <a:rPr lang="en-US" dirty="0"/>
              <a:t>Our goal is to not to provide “Foundry in a box”. Rather it is to provide community led initiatives to have access to refined to tools and lessons learned from our 8 successful launches so that they can create spaces that reflect their communities and state of the art information.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13</a:t>
            </a:fld>
            <a:endParaRPr lang="en-US"/>
          </a:p>
        </p:txBody>
      </p:sp>
    </p:spTree>
    <p:extLst>
      <p:ext uri="{BB962C8B-B14F-4D97-AF65-F5344CB8AC3E}">
        <p14:creationId xmlns:p14="http://schemas.microsoft.com/office/powerpoint/2010/main" val="214754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Role of Foundry Lead Agencies</a:t>
            </a:r>
          </a:p>
          <a:p>
            <a:r>
              <a:rPr lang="en-CA" dirty="0"/>
              <a:t>Foundry centres are operated by Lead Agencies based in the communities where centres are located. Opening a Foundry centre requires significant time and effort. In early stages, this typically includes dedicated time from senior leadership. In later stages, when the focus moves to service delivery, this will shift and require more time from management and operations staff, including those hired through Foundry operations grants. </a:t>
            </a:r>
          </a:p>
          <a:p>
            <a:r>
              <a:rPr lang="en-CA" dirty="0"/>
              <a:t> </a:t>
            </a:r>
          </a:p>
          <a:p>
            <a:r>
              <a:rPr lang="en-CA" dirty="0"/>
              <a:t>Each Lead Agency is responsible for the development and operations of their Foundry centres and for ensuring the community’s needs are reflected within. Lead Agencies lead local activities, including capital project development, fundraising, partnership development, youth and family engagement, communications and centre operations.</a:t>
            </a:r>
          </a:p>
          <a:p>
            <a:r>
              <a:rPr lang="en-CA" dirty="0"/>
              <a:t> </a:t>
            </a:r>
          </a:p>
          <a:p>
            <a:r>
              <a:rPr lang="en-CA" dirty="0"/>
              <a:t>Lead Agency leadership and staff, including youth and family advisors and peer supporters, participate in the larger provincial network. This is primarily through knowledge exchange and training opportunities, communities of practice, working groups, and by providing advice to the Foundry central office and other Lead Agencies. </a:t>
            </a:r>
          </a:p>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14</a:t>
            </a:fld>
            <a:endParaRPr lang="en-US"/>
          </a:p>
        </p:txBody>
      </p:sp>
    </p:spTree>
    <p:extLst>
      <p:ext uri="{BB962C8B-B14F-4D97-AF65-F5344CB8AC3E}">
        <p14:creationId xmlns:p14="http://schemas.microsoft.com/office/powerpoint/2010/main" val="47988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To show that our services are making a difference, we developed a data-collection tool called Toolbox </a:t>
            </a:r>
            <a:endParaRPr lang="en-US" dirty="0"/>
          </a:p>
          <a:p>
            <a:r>
              <a:rPr lang="en-CA" sz="1200" b="1" dirty="0">
                <a:solidFill>
                  <a:schemeClr val="tx2"/>
                </a:solidFill>
              </a:rPr>
              <a:t>TOOLBOX</a:t>
            </a:r>
            <a:r>
              <a:rPr lang="en-CA" sz="1200" dirty="0"/>
              <a:t> is an electronic system developed</a:t>
            </a:r>
            <a:r>
              <a:rPr lang="en-CA" sz="1200" b="1" dirty="0"/>
              <a:t> </a:t>
            </a:r>
            <a:r>
              <a:rPr lang="en-CA" sz="1200" dirty="0"/>
              <a:t>to</a:t>
            </a:r>
            <a:r>
              <a:rPr lang="en-CA" sz="1200" b="1" dirty="0">
                <a:solidFill>
                  <a:schemeClr val="tx2"/>
                </a:solidFill>
              </a:rPr>
              <a:t> enhance delivery of integrated care</a:t>
            </a:r>
            <a:r>
              <a:rPr lang="en-CA" sz="1200" dirty="0">
                <a:solidFill>
                  <a:schemeClr val="tx2"/>
                </a:solidFill>
              </a:rPr>
              <a:t> </a:t>
            </a:r>
            <a:r>
              <a:rPr lang="en-CA" sz="1200" dirty="0"/>
              <a:t>at Foundry centres as well as </a:t>
            </a:r>
            <a:r>
              <a:rPr lang="en-CA" sz="1200" b="1" dirty="0">
                <a:solidFill>
                  <a:schemeClr val="tx2"/>
                </a:solidFill>
              </a:rPr>
              <a:t>support evaluation, quality improvement and research activities</a:t>
            </a:r>
            <a:r>
              <a:rPr lang="en-CA" sz="1200" dirty="0">
                <a:solidFill>
                  <a:schemeClr val="tx2"/>
                </a:solidFill>
              </a:rPr>
              <a:t> </a:t>
            </a:r>
          </a:p>
        </p:txBody>
      </p:sp>
      <p:sp>
        <p:nvSpPr>
          <p:cNvPr id="4" name="Slide Number Placeholder 3"/>
          <p:cNvSpPr>
            <a:spLocks noGrp="1"/>
          </p:cNvSpPr>
          <p:nvPr>
            <p:ph type="sldNum" sz="quarter" idx="10"/>
          </p:nvPr>
        </p:nvSpPr>
        <p:spPr/>
        <p:txBody>
          <a:bodyPr/>
          <a:lstStyle/>
          <a:p>
            <a:fld id="{86EC09B5-F478-474B-BCCA-270F31803430}" type="slidenum">
              <a:rPr lang="en-US" smtClean="0"/>
              <a:t>15</a:t>
            </a:fld>
            <a:endParaRPr lang="en-US"/>
          </a:p>
        </p:txBody>
      </p:sp>
    </p:spTree>
    <p:extLst>
      <p:ext uri="{BB962C8B-B14F-4D97-AF65-F5344CB8AC3E}">
        <p14:creationId xmlns:p14="http://schemas.microsoft.com/office/powerpoint/2010/main" val="113406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150" lvl="2" indent="0">
              <a:buNone/>
            </a:pPr>
            <a:r>
              <a:rPr lang="en-US" sz="3200"/>
              <a:t>Developmental evaluation (DE) is an evaluative approach that supports dynamic, complex, and innovative interventions with the capacity for real time decision-making and course correction. Between 2016-2018, we used DE to understand how intentional integration supports system transformation. </a:t>
            </a:r>
          </a:p>
          <a:p>
            <a:pPr lvl="2"/>
            <a:r>
              <a:rPr lang="en-CA"/>
              <a:t>Stakeholders at all levels recognized the need for effective collaboration, focused leadership, and formalizing action plans to facilitate integration.  </a:t>
            </a:r>
          </a:p>
          <a:p>
            <a:pPr lvl="2"/>
            <a:r>
              <a:rPr lang="en-CA"/>
              <a:t>Accounts of this work emphasized supported and deliberate actions to dismantle service and system siloes, navigating and utilizing existing community resources, and the importance of </a:t>
            </a:r>
          </a:p>
          <a:p>
            <a:pPr marL="914400" marR="0" lvl="2" indent="0" algn="l" defTabSz="457200" rtl="0" eaLnBrk="1" fontAlgn="auto" latinLnBrk="0" hangingPunct="1">
              <a:lnSpc>
                <a:spcPct val="100000"/>
              </a:lnSpc>
              <a:spcBef>
                <a:spcPts val="0"/>
              </a:spcBef>
              <a:spcAft>
                <a:spcPts val="0"/>
              </a:spcAft>
              <a:buClrTx/>
              <a:buSzTx/>
              <a:buFontTx/>
              <a:buNone/>
              <a:tabLst/>
              <a:defRPr/>
            </a:pPr>
            <a:r>
              <a:rPr lang="en-US" sz="1200" b="0">
                <a:solidFill>
                  <a:srgbClr val="424242"/>
                </a:solidFill>
              </a:rPr>
              <a:t>Achieving the system transformation necessary to implement Foundry’s Integrated Stepped Care Model (ISCM) required stakeholders to engage in the beginning with forming partnerships and building relationships, which enabled collaboration and integration without which implementing ISCM would have been impossible</a:t>
            </a:r>
            <a:r>
              <a:rPr lang="en-US" sz="1200">
                <a:solidFill>
                  <a:srgbClr val="424242"/>
                </a:solidFill>
              </a:rPr>
              <a:t>.</a:t>
            </a:r>
            <a:endParaRPr lang="en-US" sz="1200" kern="0">
              <a:solidFill>
                <a:srgbClr val="424242"/>
              </a:solidFill>
            </a:endParaRPr>
          </a:p>
          <a:p>
            <a:pPr lvl="2"/>
            <a:endParaRPr lang="en-US"/>
          </a:p>
          <a:p>
            <a:endParaRPr lang="en-US"/>
          </a:p>
        </p:txBody>
      </p:sp>
      <p:sp>
        <p:nvSpPr>
          <p:cNvPr id="4" name="Slide Number Placeholder 3"/>
          <p:cNvSpPr>
            <a:spLocks noGrp="1"/>
          </p:cNvSpPr>
          <p:nvPr>
            <p:ph type="sldNum" sz="quarter" idx="5"/>
          </p:nvPr>
        </p:nvSpPr>
        <p:spPr/>
        <p:txBody>
          <a:bodyPr/>
          <a:lstStyle/>
          <a:p>
            <a:fld id="{86EC09B5-F478-474B-BCCA-270F31803430}" type="slidenum">
              <a:rPr lang="en-US" smtClean="0"/>
              <a:t>17</a:t>
            </a:fld>
            <a:endParaRPr lang="en-US"/>
          </a:p>
        </p:txBody>
      </p:sp>
    </p:spTree>
    <p:extLst>
      <p:ext uri="{BB962C8B-B14F-4D97-AF65-F5344CB8AC3E}">
        <p14:creationId xmlns:p14="http://schemas.microsoft.com/office/powerpoint/2010/main" val="160406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Released in June 2019, the ”Roadmap” makes clear that Foundry will be rolled out to communities province-wide over 10 years. Our current funding is for the first 3 years of the plan.</a:t>
            </a:r>
          </a:p>
        </p:txBody>
      </p:sp>
      <p:sp>
        <p:nvSpPr>
          <p:cNvPr id="4" name="Slide Number Placeholder 3"/>
          <p:cNvSpPr>
            <a:spLocks noGrp="1"/>
          </p:cNvSpPr>
          <p:nvPr>
            <p:ph type="sldNum" sz="quarter" idx="5"/>
          </p:nvPr>
        </p:nvSpPr>
        <p:spPr/>
        <p:txBody>
          <a:bodyPr/>
          <a:lstStyle/>
          <a:p>
            <a:fld id="{86EC09B5-F478-474B-BCCA-270F31803430}" type="slidenum">
              <a:rPr lang="en-US" smtClean="0"/>
              <a:t>18</a:t>
            </a:fld>
            <a:endParaRPr lang="en-US"/>
          </a:p>
        </p:txBody>
      </p:sp>
    </p:spTree>
    <p:extLst>
      <p:ext uri="{BB962C8B-B14F-4D97-AF65-F5344CB8AC3E}">
        <p14:creationId xmlns:p14="http://schemas.microsoft.com/office/powerpoint/2010/main" val="253156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dirty="0">
                <a:solidFill>
                  <a:schemeClr val="tx1">
                    <a:lumMod val="50000"/>
                  </a:schemeClr>
                </a:solidFill>
              </a:rPr>
              <a:t>Moving to fully integrated care delivered by multiple partners at each </a:t>
            </a:r>
            <a:r>
              <a:rPr lang="en-CA" sz="1200" dirty="0">
                <a:solidFill>
                  <a:schemeClr val="tx2"/>
                </a:solidFill>
              </a:rPr>
              <a:t>F</a:t>
            </a:r>
            <a:r>
              <a:rPr lang="en-CA" sz="1200" dirty="0">
                <a:solidFill>
                  <a:schemeClr val="accent1"/>
                </a:solidFill>
              </a:rPr>
              <a:t>o</a:t>
            </a:r>
            <a:r>
              <a:rPr lang="en-CA" sz="1200" dirty="0">
                <a:solidFill>
                  <a:schemeClr val="tx2"/>
                </a:solidFill>
              </a:rPr>
              <a:t>undry</a:t>
            </a:r>
            <a:r>
              <a:rPr lang="en-CA" sz="1200" dirty="0">
                <a:solidFill>
                  <a:schemeClr val="tx1">
                    <a:lumMod val="50000"/>
                  </a:schemeClr>
                </a:solidFill>
              </a:rPr>
              <a:t> centre</a:t>
            </a:r>
          </a:p>
          <a:p>
            <a:pPr marL="171450" indent="-171450">
              <a:buFont typeface="Arial" panose="020B0604020202020204" pitchFamily="34" charset="0"/>
              <a:buChar char="•"/>
            </a:pPr>
            <a:r>
              <a:rPr lang="en-CA" dirty="0"/>
              <a:t>Challenges to service model fidelity and integration</a:t>
            </a:r>
          </a:p>
          <a:p>
            <a:pPr marL="171450" indent="-171450">
              <a:buFont typeface="Arial" panose="020B0604020202020204" pitchFamily="34" charset="0"/>
              <a:buChar char="•"/>
            </a:pPr>
            <a:r>
              <a:rPr lang="en-CA" dirty="0"/>
              <a:t>Primary care – physician compensation to support PC services to level needed in a community – </a:t>
            </a:r>
            <a:r>
              <a:rPr lang="en-CA" dirty="0" err="1"/>
              <a:t>eg</a:t>
            </a:r>
            <a:r>
              <a:rPr lang="en-CA" dirty="0"/>
              <a:t> Victoria with PC foundation via VIHA vs CR with SS foundation and the expense yet same HA</a:t>
            </a:r>
          </a:p>
          <a:p>
            <a:pPr marL="171450" indent="-171450">
              <a:buFont typeface="Arial" panose="020B0604020202020204" pitchFamily="34" charset="0"/>
              <a:buChar char="•"/>
            </a:pPr>
            <a:r>
              <a:rPr lang="en-CA" dirty="0"/>
              <a:t>Where resources may be available in a community, not all partners participate fully which is seen as a systems barrier to integration – not contributing in-kind to service delivery – in-kind partnership is fundamental to the model - variable across the province. </a:t>
            </a:r>
            <a:r>
              <a:rPr lang="en-CA" dirty="0" err="1"/>
              <a:t>Eg</a:t>
            </a:r>
            <a:r>
              <a:rPr lang="en-CA" dirty="0"/>
              <a:t> of contributing partnerships – CYMH (PG one SDA), HA (</a:t>
            </a:r>
            <a:r>
              <a:rPr lang="en-CA" dirty="0" err="1"/>
              <a:t>Klna</a:t>
            </a:r>
            <a:r>
              <a:rPr lang="en-CA" dirty="0"/>
              <a:t>), DFP (Abby with MCFD &amp; HA sessions &amp; NP) , MSDPR (VG Income Assistance, STADD)</a:t>
            </a:r>
          </a:p>
          <a:p>
            <a:pPr marL="171450" indent="-171450">
              <a:buFont typeface="Arial" panose="020B0604020202020204" pitchFamily="34" charset="0"/>
              <a:buChar char="•"/>
            </a:pPr>
            <a:endParaRPr lang="en-CA" dirty="0"/>
          </a:p>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20</a:t>
            </a:fld>
            <a:endParaRPr lang="en-US"/>
          </a:p>
        </p:txBody>
      </p:sp>
    </p:spTree>
    <p:extLst>
      <p:ext uri="{BB962C8B-B14F-4D97-AF65-F5344CB8AC3E}">
        <p14:creationId xmlns:p14="http://schemas.microsoft.com/office/powerpoint/2010/main" val="249768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21</a:t>
            </a:fld>
            <a:endParaRPr lang="en-US"/>
          </a:p>
        </p:txBody>
      </p:sp>
    </p:spTree>
    <p:extLst>
      <p:ext uri="{BB962C8B-B14F-4D97-AF65-F5344CB8AC3E}">
        <p14:creationId xmlns:p14="http://schemas.microsoft.com/office/powerpoint/2010/main" val="74228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22</a:t>
            </a:fld>
            <a:endParaRPr lang="en-US"/>
          </a:p>
        </p:txBody>
      </p:sp>
    </p:spTree>
    <p:extLst>
      <p:ext uri="{BB962C8B-B14F-4D97-AF65-F5344CB8AC3E}">
        <p14:creationId xmlns:p14="http://schemas.microsoft.com/office/powerpoint/2010/main" val="4294294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1" dirty="0"/>
          </a:p>
          <a:p>
            <a:r>
              <a:rPr lang="en-CA" sz="1200" kern="1200" dirty="0">
                <a:solidFill>
                  <a:schemeClr val="tx1"/>
                </a:solidFill>
                <a:effectLst/>
                <a:latin typeface="+mn-lt"/>
                <a:ea typeface="+mn-ea"/>
                <a:cs typeface="+mn-cs"/>
              </a:rPr>
              <a:t>The Convening process will focus on the viability of submissions – i.e. an agency’s readiness to successfully open and operate a Foundry centre. We are so excited to get to know you, your organization and the amazing work you do through this process. </a:t>
            </a:r>
          </a:p>
          <a:p>
            <a:r>
              <a:rPr lang="en-CA" sz="1200" kern="1200" dirty="0">
                <a:solidFill>
                  <a:schemeClr val="tx1"/>
                </a:solidFill>
                <a:effectLst/>
                <a:latin typeface="+mn-lt"/>
                <a:ea typeface="+mn-ea"/>
                <a:cs typeface="+mn-cs"/>
              </a:rPr>
              <a:t> </a:t>
            </a:r>
            <a:endParaRPr lang="en-CA" b="1" dirty="0"/>
          </a:p>
          <a:p>
            <a:pPr marL="171450" indent="-171450">
              <a:buFont typeface="Arial" panose="020B0604020202020204" pitchFamily="34" charset="0"/>
              <a:buChar char="•"/>
            </a:pPr>
            <a:r>
              <a:rPr lang="en-CA" b="1" dirty="0"/>
              <a:t>Building relationships:</a:t>
            </a:r>
            <a:r>
              <a:rPr lang="en-CA" dirty="0"/>
              <a:t> The Developmental Evaluation  from Foundry’s Proof of Concept Phase (2015-2018) showed that Foundry is “all about relationships”. It is those relationships – in communities and provincially – that have made Foundry successful so far. Convening will support relationship-building and networking between communities, with Foundry central office and the Foundry network leadership. </a:t>
            </a:r>
          </a:p>
          <a:p>
            <a:r>
              <a:rPr lang="en-CA" dirty="0"/>
              <a:t> </a:t>
            </a:r>
          </a:p>
          <a:p>
            <a:pPr marL="171450" indent="-171450">
              <a:buFont typeface="Arial" panose="020B0604020202020204" pitchFamily="34" charset="0"/>
              <a:buChar char="•"/>
            </a:pPr>
            <a:r>
              <a:rPr lang="en-CA" b="1" dirty="0"/>
              <a:t>Understanding what Foundry is: </a:t>
            </a:r>
            <a:r>
              <a:rPr lang="en-CA" dirty="0"/>
              <a:t>We have also heard strongly from members of our existing network of centres that new organizations and communities should be provided with as much information as possible before being identified to lead the development and operations of a Foundry centre, so as to establish realistic expectations regarding what Foundry is (and isn’t).  </a:t>
            </a:r>
          </a:p>
          <a:p>
            <a:pPr marL="628650" lvl="1" indent="-171450">
              <a:buFont typeface="Arial" panose="020B0604020202020204" pitchFamily="34" charset="0"/>
              <a:buChar char="•"/>
            </a:pPr>
            <a:r>
              <a:rPr lang="en-CA" dirty="0"/>
              <a:t>For example, through convening, you’ll learn what Foundry Isn’t:</a:t>
            </a:r>
          </a:p>
          <a:p>
            <a:pPr lvl="2"/>
            <a:r>
              <a:rPr lang="en-CA" dirty="0"/>
              <a:t>- Tokenistic (instead we ensure meaningful engagement with youth and families and partners)</a:t>
            </a:r>
          </a:p>
          <a:p>
            <a:pPr lvl="2"/>
            <a:r>
              <a:rPr lang="en-CA" dirty="0"/>
              <a:t>- not a franchise (not out of the box, developed with the needs of youth, family, community, partners, </a:t>
            </a:r>
            <a:r>
              <a:rPr lang="en-CA" dirty="0" err="1"/>
              <a:t>etc</a:t>
            </a:r>
            <a:r>
              <a:rPr lang="en-CA" dirty="0"/>
              <a:t>)</a:t>
            </a:r>
          </a:p>
          <a:p>
            <a:pPr lvl="2"/>
            <a:r>
              <a:rPr lang="en-CA" dirty="0"/>
              <a:t>- not a funder (we work closely with you)</a:t>
            </a:r>
          </a:p>
          <a:p>
            <a:pPr marL="1085850" lvl="2" indent="-171450">
              <a:buFontTx/>
              <a:buChar char="-"/>
            </a:pPr>
            <a:r>
              <a:rPr lang="en-CA" dirty="0"/>
              <a:t>not a one and done (continuous learning organization)</a:t>
            </a:r>
          </a:p>
          <a:p>
            <a:pPr marL="628650" lvl="1" indent="-171450">
              <a:buFontTx/>
              <a:buChar char="-"/>
            </a:pPr>
            <a:r>
              <a:rPr lang="en-CA" dirty="0"/>
              <a:t>We’ll also provide you with the information you need to know to move forward with convening as best as possible, including the development of partnerships in your communities. </a:t>
            </a:r>
          </a:p>
          <a:p>
            <a:pPr marL="628650" lvl="1" indent="-171450">
              <a:buFontTx/>
              <a:buChar char="-"/>
            </a:pPr>
            <a:r>
              <a:rPr lang="en-CA" dirty="0"/>
              <a:t>Learn more about the unique strengths and needs of your community, your organization(s) and the incredible work you’re doing, and ensure your questions are answered. </a:t>
            </a:r>
          </a:p>
          <a:p>
            <a:pPr marL="171450" indent="-171450">
              <a:buFont typeface="Arial" panose="020B0604020202020204" pitchFamily="34" charset="0"/>
              <a:buChar char="•"/>
            </a:pPr>
            <a:r>
              <a:rPr lang="en-CA" b="1" dirty="0"/>
              <a:t>Building Provincial Momentum: </a:t>
            </a:r>
            <a:r>
              <a:rPr lang="en-CA" b="0" dirty="0"/>
              <a:t>While this current phase of our expansion is intended to identify at least six communities to move forward in establishing a Foundry centre over the next three years, our hope is that we’ll be looking at subsequent phases of expansion in the near future where every community represented on this call will see a Foundry centre become a reality</a:t>
            </a:r>
            <a:endParaRPr lang="en-CA" b="1" dirty="0"/>
          </a:p>
          <a:p>
            <a:pPr marL="171450" indent="-171450">
              <a:buFont typeface="Arial" panose="020B0604020202020204" pitchFamily="34" charset="0"/>
              <a:buChar char="•"/>
            </a:pPr>
            <a:r>
              <a:rPr lang="en-CA" b="1" dirty="0"/>
              <a:t>Establishing readiness of our communities: </a:t>
            </a:r>
            <a:r>
              <a:rPr lang="en-CA" dirty="0"/>
              <a:t>Determine the viability of your organization and partners to lead your community in the development of a Foundry centre. Ascertain fit with the Foundry model and vision by providing information about Foundry from members of our central office and our network. </a:t>
            </a:r>
          </a:p>
          <a:p>
            <a:endParaRPr lang="en-US" dirty="0"/>
          </a:p>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24</a:t>
            </a:fld>
            <a:endParaRPr lang="en-US"/>
          </a:p>
        </p:txBody>
      </p:sp>
    </p:spTree>
    <p:extLst>
      <p:ext uri="{BB962C8B-B14F-4D97-AF65-F5344CB8AC3E}">
        <p14:creationId xmlns:p14="http://schemas.microsoft.com/office/powerpoint/2010/main" val="79509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Land Acknowledgements</a:t>
            </a:r>
          </a:p>
          <a:p>
            <a:pPr marL="171450" indent="-171450">
              <a:buFont typeface="Arial" panose="020B0604020202020204" pitchFamily="34" charset="0"/>
              <a:buChar char="•"/>
            </a:pPr>
            <a:r>
              <a:rPr lang="en-US" dirty="0"/>
              <a:t>Introductions</a:t>
            </a:r>
          </a:p>
          <a:p>
            <a:pPr marL="171450" indent="-171450">
              <a:buFont typeface="Arial" panose="020B0604020202020204" pitchFamily="34" charset="0"/>
              <a:buChar char="•"/>
            </a:pPr>
            <a:r>
              <a:rPr lang="en-US" dirty="0"/>
              <a:t>Reminder that call is being recorded and will be shared with everyone via email for future reference.</a:t>
            </a:r>
          </a:p>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a:t>
            </a:fld>
            <a:endParaRPr lang="en-US"/>
          </a:p>
        </p:txBody>
      </p:sp>
    </p:spTree>
    <p:extLst>
      <p:ext uri="{BB962C8B-B14F-4D97-AF65-F5344CB8AC3E}">
        <p14:creationId xmlns:p14="http://schemas.microsoft.com/office/powerpoint/2010/main" val="1981333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Written application</a:t>
            </a:r>
          </a:p>
          <a:p>
            <a:pPr marL="571500" lvl="2">
              <a:buFont typeface="Arial" panose="020B0604020202020204" pitchFamily="34" charset="0"/>
              <a:buChar char="•"/>
            </a:pPr>
            <a:r>
              <a:rPr lang="en-CA" dirty="0"/>
              <a:t>You’ll have received the template for this written application on Friday (note it’s also saved on our web portal </a:t>
            </a:r>
            <a:r>
              <a:rPr lang="en-CA" dirty="0" err="1"/>
              <a:t>foundrybc.ca</a:t>
            </a:r>
            <a:r>
              <a:rPr lang="en-CA" dirty="0"/>
              <a:t>/expansion2020-convening/)</a:t>
            </a:r>
          </a:p>
          <a:p>
            <a:pPr marL="571500" lvl="2">
              <a:buFont typeface="Arial" panose="020B0604020202020204" pitchFamily="34" charset="0"/>
              <a:buChar char="•"/>
            </a:pPr>
            <a:r>
              <a:rPr lang="en-CA" dirty="0"/>
              <a:t>Topics will include; leadership, budgeting, details of existing services, engagement practices, cultural safety, inclusivity and diversity and other technical bits</a:t>
            </a:r>
          </a:p>
          <a:p>
            <a:pPr marL="571500" lvl="2">
              <a:buFont typeface="Arial" panose="020B0604020202020204" pitchFamily="34" charset="0"/>
              <a:buChar char="•"/>
            </a:pPr>
            <a:r>
              <a:rPr lang="en-CA" dirty="0"/>
              <a:t>We’ll also be looking for documentation to support your submission, including copies of your audited financial statements where available, a copy of your Certificate of Incorporation for Incorporated Organizations</a:t>
            </a:r>
          </a:p>
          <a:p>
            <a:pPr marL="571500" lvl="2">
              <a:buFont typeface="Arial" panose="020B0604020202020204" pitchFamily="34" charset="0"/>
              <a:buChar char="•"/>
            </a:pPr>
            <a:r>
              <a:rPr lang="en-CA" dirty="0"/>
              <a:t>An org charter or depiction of your organization’s organizational and governance structures</a:t>
            </a:r>
          </a:p>
          <a:p>
            <a:pPr marL="571500" lvl="2">
              <a:buFont typeface="Arial" panose="020B0604020202020204" pitchFamily="34" charset="0"/>
              <a:buChar char="•"/>
            </a:pPr>
            <a:r>
              <a:rPr lang="en-CA" dirty="0"/>
              <a:t>And Letters of support from agencies you’re currently partnership with and plant to partner with.</a:t>
            </a:r>
            <a:endParaRPr lang="en-US" dirty="0"/>
          </a:p>
          <a:p>
            <a:pPr marL="285750" indent="-285750">
              <a:buFont typeface="Arial" panose="020B0604020202020204" pitchFamily="34" charset="0"/>
              <a:buChar char="•"/>
            </a:pPr>
            <a:r>
              <a:rPr lang="en-US" dirty="0"/>
              <a:t>Phone interview with your Executive Director and Board Chair (or equivalent) will be scheduled based on your availability between Jan 20 – Feb 14. </a:t>
            </a:r>
          </a:p>
          <a:p>
            <a:pPr marL="571500" lvl="2">
              <a:buFont typeface="Arial" panose="020B0604020202020204" pitchFamily="34" charset="0"/>
              <a:buChar char="•"/>
            </a:pPr>
            <a:r>
              <a:rPr lang="en-US" dirty="0"/>
              <a:t>Over the course of these four weeks, Foundry central office team members, Foundry network leaders and youth and family members from our provincial advisory groups will conduct phone interviews with the Executive Director of your organization and your Board Chair (or equivalent). </a:t>
            </a:r>
          </a:p>
          <a:p>
            <a:pPr marL="571500" lvl="2">
              <a:buFont typeface="Arial" panose="020B0604020202020204" pitchFamily="34" charset="0"/>
              <a:buChar char="•"/>
            </a:pPr>
            <a:r>
              <a:rPr lang="en-US" dirty="0"/>
              <a:t>The purpose of these calls is to </a:t>
            </a:r>
          </a:p>
          <a:p>
            <a:pPr marL="1028700" lvl="3">
              <a:buFont typeface="Arial" panose="020B0604020202020204" pitchFamily="34" charset="0"/>
              <a:buChar char="•"/>
            </a:pPr>
            <a:r>
              <a:rPr lang="en-US" dirty="0" err="1"/>
              <a:t>i</a:t>
            </a:r>
            <a:r>
              <a:rPr lang="en-US" dirty="0"/>
              <a:t>) explore follow-up questions we received from our EOI evaluation panels, </a:t>
            </a:r>
          </a:p>
          <a:p>
            <a:pPr marL="1028700" lvl="3">
              <a:buFont typeface="Arial" panose="020B0604020202020204" pitchFamily="34" charset="0"/>
              <a:buChar char="•"/>
            </a:pPr>
            <a:r>
              <a:rPr lang="en-US" dirty="0"/>
              <a:t>ii) to understand your organization’s commitment to and capacity to take on Foundry and </a:t>
            </a:r>
          </a:p>
          <a:p>
            <a:pPr marL="1028700" lvl="3">
              <a:buFont typeface="Arial" panose="020B0604020202020204" pitchFamily="34" charset="0"/>
              <a:buChar char="•"/>
            </a:pPr>
            <a:r>
              <a:rPr lang="en-US" dirty="0"/>
              <a:t>iii) understand how you’re working with youth and families in your community.</a:t>
            </a:r>
          </a:p>
          <a:p>
            <a:pPr marL="571500" lvl="2">
              <a:buFont typeface="Arial" panose="020B0604020202020204" pitchFamily="34" charset="0"/>
              <a:buChar char="•"/>
            </a:pPr>
            <a:r>
              <a:rPr lang="en-US" dirty="0"/>
              <a:t>These interviews will likely be done either by conference calls or videoconference calls. There will likely be four panel members on the interview including someone from Foundry central office, a youth from our provincial advisory council, a family member from our provincial family ambassador council and a leader from one of the eight open Foundry </a:t>
            </a:r>
            <a:r>
              <a:rPr lang="en-US" dirty="0" err="1"/>
              <a:t>centres</a:t>
            </a:r>
            <a:r>
              <a:rPr lang="en-US" dirty="0"/>
              <a:t>. The interviews will be one to one and a half hours in length.</a:t>
            </a:r>
          </a:p>
          <a:p>
            <a:pPr marL="285750" indent="-285750">
              <a:buFont typeface="Arial" panose="020B0604020202020204" pitchFamily="34" charset="0"/>
              <a:buChar char="•"/>
            </a:pPr>
            <a:r>
              <a:rPr lang="en-US" dirty="0"/>
              <a:t>Letters of commitment from HA, MCFD, FNHA, Others</a:t>
            </a:r>
          </a:p>
          <a:p>
            <a:pPr marL="742950" lvl="1" indent="-285750">
              <a:buFont typeface="Arial" panose="020B0604020202020204" pitchFamily="34" charset="0"/>
              <a:buChar char="•"/>
            </a:pPr>
            <a:r>
              <a:rPr lang="en-US" dirty="0"/>
              <a:t>As we have provincial relationships with these bodies, we will be coordinating letters of commitment from them. (this ensures provincial coordination)</a:t>
            </a:r>
          </a:p>
          <a:p>
            <a:pPr marL="285750" indent="-285750">
              <a:buFont typeface="Arial" panose="020B0604020202020204" pitchFamily="34" charset="0"/>
              <a:buChar char="•"/>
            </a:pPr>
            <a:r>
              <a:rPr lang="en-US" dirty="0"/>
              <a:t>Mandatory 2-day in person knowledge exchange (Mar 2 and 3)</a:t>
            </a:r>
          </a:p>
          <a:p>
            <a:pPr marL="571500" lvl="2">
              <a:buFont typeface="Arial" panose="020B0604020202020204" pitchFamily="34" charset="0"/>
              <a:buChar char="•"/>
            </a:pPr>
            <a:r>
              <a:rPr lang="en-US" dirty="0"/>
              <a:t>Relationship building, knowledge exchange and networking between communities</a:t>
            </a:r>
          </a:p>
          <a:p>
            <a:pPr marL="571500" lvl="2">
              <a:buFont typeface="Arial" panose="020B0604020202020204" pitchFamily="34" charset="0"/>
              <a:buChar char="•"/>
            </a:pPr>
            <a:r>
              <a:rPr lang="en-US" dirty="0"/>
              <a:t>Offers an opportunity for you to meet youth, family and leaders from the network of </a:t>
            </a:r>
            <a:r>
              <a:rPr lang="en-US" dirty="0" err="1"/>
              <a:t>centres</a:t>
            </a:r>
            <a:r>
              <a:rPr lang="en-US" dirty="0"/>
              <a:t> across the province, along with staff from Foundry central office.</a:t>
            </a:r>
          </a:p>
          <a:p>
            <a:pPr marL="285750" indent="-285750">
              <a:buFont typeface="Arial" panose="020B0604020202020204" pitchFamily="34" charset="0"/>
              <a:buChar char="•"/>
            </a:pPr>
            <a:r>
              <a:rPr lang="en-US" dirty="0"/>
              <a:t>Final Evaluation</a:t>
            </a:r>
          </a:p>
          <a:p>
            <a:pPr marL="571500" lvl="2">
              <a:buFont typeface="Arial" panose="020B0604020202020204" pitchFamily="34" charset="0"/>
              <a:buChar char="•"/>
            </a:pPr>
            <a:r>
              <a:rPr lang="en-US" dirty="0"/>
              <a:t>Based on results from EOI, written submission, learnings through the in-person session and interviews</a:t>
            </a:r>
          </a:p>
          <a:p>
            <a:endParaRPr lang="en-US" dirty="0"/>
          </a:p>
        </p:txBody>
      </p:sp>
      <p:sp>
        <p:nvSpPr>
          <p:cNvPr id="4" name="Slide Number Placeholder 3"/>
          <p:cNvSpPr>
            <a:spLocks noGrp="1"/>
          </p:cNvSpPr>
          <p:nvPr>
            <p:ph type="sldNum" sz="quarter" idx="5"/>
          </p:nvPr>
        </p:nvSpPr>
        <p:spPr/>
        <p:txBody>
          <a:bodyPr/>
          <a:lstStyle/>
          <a:p>
            <a:fld id="{86EC09B5-F478-474B-BCCA-270F31803430}" type="slidenum">
              <a:rPr lang="en-US" smtClean="0"/>
              <a:t>25</a:t>
            </a:fld>
            <a:endParaRPr lang="en-US"/>
          </a:p>
        </p:txBody>
      </p:sp>
    </p:spTree>
    <p:extLst>
      <p:ext uri="{BB962C8B-B14F-4D97-AF65-F5344CB8AC3E}">
        <p14:creationId xmlns:p14="http://schemas.microsoft.com/office/powerpoint/2010/main" val="117841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submitting questions: After this call, if you have questions you’d like addressed during the Q&amp;A session, please submit them using our online webform, which will go live on </a:t>
            </a:r>
            <a:r>
              <a:rPr lang="en-CA" dirty="0">
                <a:hlinkClick r:id="rId3"/>
              </a:rPr>
              <a:t>https://foundrybc.ca/expansion2020-convening/</a:t>
            </a:r>
            <a:r>
              <a:rPr lang="en-CA" dirty="0"/>
              <a:t> right after we’re finished with this call. We’d like to receive as many of your questions as possible in advance. </a:t>
            </a:r>
          </a:p>
          <a:p>
            <a:pPr marL="628650" lvl="1" indent="-171450">
              <a:buFont typeface="Arial" panose="020B0604020202020204" pitchFamily="34" charset="0"/>
              <a:buChar char="•"/>
            </a:pPr>
            <a:r>
              <a:rPr lang="en-CA" dirty="0"/>
              <a:t>Beyond the Q&amp;A session, as questions come up through Convening, please submit your questions using this form. We’ll publish our responses to your questions on the web page (unless you ask us not to) and will send you our responses directly. You can do this right up until the </a:t>
            </a:r>
            <a:r>
              <a:rPr lang="en-CA" dirty="0" err="1"/>
              <a:t>inperson</a:t>
            </a:r>
            <a:r>
              <a:rPr lang="en-CA" dirty="0"/>
              <a:t> convening session</a:t>
            </a:r>
            <a:endParaRPr lang="en-US" dirty="0"/>
          </a:p>
          <a:p>
            <a:pPr marL="171450" lvl="0" indent="-171450">
              <a:buFont typeface="Arial" panose="020B0604020202020204" pitchFamily="34" charset="0"/>
              <a:buChar char="•"/>
            </a:pPr>
            <a:r>
              <a:rPr lang="en-US" dirty="0"/>
              <a:t>For interviews: thanks to everyone for providing their availability. We’re just waiting on a handful of communities to confirm this. My colleague Sarah </a:t>
            </a:r>
            <a:r>
              <a:rPr lang="en-US" dirty="0" err="1"/>
              <a:t>Lally</a:t>
            </a:r>
            <a:r>
              <a:rPr lang="en-US" dirty="0"/>
              <a:t> will then be following up with each one of you to confirm the date and time for this interview.</a:t>
            </a:r>
          </a:p>
          <a:p>
            <a:pPr marL="171450" lvl="0" indent="-171450">
              <a:buFont typeface="Arial" panose="020B0604020202020204" pitchFamily="34" charset="0"/>
              <a:buChar char="•"/>
            </a:pPr>
            <a:r>
              <a:rPr lang="en-US" dirty="0"/>
              <a:t>For the in-person convening, please refer to the Convening information package re. details for booking your travel. WE will reimburse you for your travel expenses according to the guidelines contained in the info pack. However, we’ll be booking your accommodation for you. My colleague Sarah will be in touch with you to confirm who from your organization will </a:t>
            </a:r>
            <a:r>
              <a:rPr lang="en-US"/>
              <a:t>require accommodation.</a:t>
            </a:r>
            <a:endParaRPr lang="en-CA" dirty="0"/>
          </a:p>
        </p:txBody>
      </p:sp>
      <p:sp>
        <p:nvSpPr>
          <p:cNvPr id="4" name="Slide Number Placeholder 3"/>
          <p:cNvSpPr>
            <a:spLocks noGrp="1"/>
          </p:cNvSpPr>
          <p:nvPr>
            <p:ph type="sldNum" sz="quarter" idx="5"/>
          </p:nvPr>
        </p:nvSpPr>
        <p:spPr/>
        <p:txBody>
          <a:bodyPr/>
          <a:lstStyle/>
          <a:p>
            <a:fld id="{86EC09B5-F478-474B-BCCA-270F31803430}" type="slidenum">
              <a:rPr lang="en-US" smtClean="0"/>
              <a:t>28</a:t>
            </a:fld>
            <a:endParaRPr lang="en-US"/>
          </a:p>
        </p:txBody>
      </p:sp>
    </p:spTree>
    <p:extLst>
      <p:ext uri="{BB962C8B-B14F-4D97-AF65-F5344CB8AC3E}">
        <p14:creationId xmlns:p14="http://schemas.microsoft.com/office/powerpoint/2010/main" val="400633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Congratulations and welcome to the information session. </a:t>
            </a:r>
          </a:p>
          <a:p>
            <a:pPr marL="171450" indent="-171450">
              <a:buFont typeface="Arial" panose="020B0604020202020204" pitchFamily="34" charset="0"/>
              <a:buChar char="•"/>
            </a:pPr>
            <a:r>
              <a:rPr lang="en-US" dirty="0"/>
              <a:t>Over the next 1.5 hours will be discussing the convening process and what to expect over the next 3-months and what we would like to see form you.</a:t>
            </a:r>
          </a:p>
          <a:p>
            <a:pPr marL="171450" indent="-171450">
              <a:buFont typeface="Arial" panose="020B0604020202020204" pitchFamily="34" charset="0"/>
              <a:buChar char="•"/>
            </a:pPr>
            <a:r>
              <a:rPr lang="en-US" dirty="0"/>
              <a:t>Provide a brief overview of how Foundry came to be.</a:t>
            </a:r>
          </a:p>
          <a:p>
            <a:pPr marL="171450" indent="-171450">
              <a:buFont typeface="Arial" panose="020B0604020202020204" pitchFamily="34" charset="0"/>
              <a:buChar char="•"/>
            </a:pPr>
            <a:r>
              <a:rPr lang="en-US" dirty="0"/>
              <a:t>Should you be approved to implement a Foundry center into you community, what you can expect. </a:t>
            </a:r>
          </a:p>
          <a:p>
            <a:pPr marL="171450" indent="-171450">
              <a:buFont typeface="Arial" panose="020B0604020202020204" pitchFamily="34" charset="0"/>
              <a:buChar char="•"/>
            </a:pPr>
            <a:r>
              <a:rPr lang="en-US" dirty="0"/>
              <a:t>It’s important that you understand the process and the work that needs to be dedicated to opening and operating a Foundry </a:t>
            </a:r>
            <a:r>
              <a:rPr lang="en-US" dirty="0" err="1"/>
              <a:t>centre</a:t>
            </a:r>
            <a:r>
              <a:rPr lang="en-US" dirty="0"/>
              <a:t>. </a:t>
            </a:r>
          </a:p>
          <a:p>
            <a:pPr marL="171450" indent="-171450">
              <a:buFont typeface="Arial" panose="020B0604020202020204" pitchFamily="34" charset="0"/>
              <a:buChar char="•"/>
            </a:pPr>
            <a:r>
              <a:rPr lang="en-US" dirty="0"/>
              <a:t>Our goal is to ensure you are knowledgeable about the process and work. </a:t>
            </a:r>
          </a:p>
        </p:txBody>
      </p:sp>
      <p:sp>
        <p:nvSpPr>
          <p:cNvPr id="4" name="Slide Number Placeholder 3"/>
          <p:cNvSpPr>
            <a:spLocks noGrp="1"/>
          </p:cNvSpPr>
          <p:nvPr>
            <p:ph type="sldNum" sz="quarter" idx="10"/>
          </p:nvPr>
        </p:nvSpPr>
        <p:spPr/>
        <p:txBody>
          <a:bodyPr/>
          <a:lstStyle/>
          <a:p>
            <a:fld id="{86EC09B5-F478-474B-BCCA-270F31803430}" type="slidenum">
              <a:rPr lang="en-US" smtClean="0"/>
              <a:t>3</a:t>
            </a:fld>
            <a:endParaRPr lang="en-US"/>
          </a:p>
        </p:txBody>
      </p:sp>
    </p:spTree>
    <p:extLst>
      <p:ext uri="{BB962C8B-B14F-4D97-AF65-F5344CB8AC3E}">
        <p14:creationId xmlns:p14="http://schemas.microsoft.com/office/powerpoint/2010/main" val="159493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 typeface="Arial" panose="020B0604020202020204" pitchFamily="34" charset="0"/>
              <a:buChar char="•"/>
            </a:pPr>
            <a:r>
              <a:rPr lang="en-US" sz="2000" dirty="0"/>
              <a:t>The Foundry vision is to </a:t>
            </a:r>
            <a:r>
              <a:rPr lang="en-US" sz="2000" b="1" dirty="0">
                <a:solidFill>
                  <a:schemeClr val="tx2"/>
                </a:solidFill>
              </a:rPr>
              <a:t>transform access </a:t>
            </a:r>
            <a:r>
              <a:rPr lang="en-US" sz="2000" dirty="0"/>
              <a:t>to health and social services for youth and families by enhancing provincial efforts and through meaningful partnerships with donors, government, and community organizations.  We hope to improve qualities such as availability, acceptability, equitability by creating a network of youth-friendly, single access point - where multiple services – health and social services are offered. The </a:t>
            </a:r>
            <a:r>
              <a:rPr lang="en-US" sz="2000" dirty="0" err="1"/>
              <a:t>centres</a:t>
            </a:r>
            <a:r>
              <a:rPr lang="en-US" sz="2000" dirty="0"/>
              <a:t> have all been branded ”Foundry” so that we can grow the general recognition of a respected and trusted brand. </a:t>
            </a:r>
          </a:p>
          <a:p>
            <a:pPr marL="342900" indent="-342900">
              <a:lnSpc>
                <a:spcPct val="110000"/>
              </a:lnSpc>
              <a:buFont typeface="Arial" panose="020B0604020202020204" pitchFamily="34" charset="0"/>
              <a:buChar char="•"/>
            </a:pPr>
            <a:r>
              <a:rPr lang="en-US" sz="2000" dirty="0"/>
              <a:t>In partnership with the BC </a:t>
            </a:r>
            <a:r>
              <a:rPr lang="en-US" sz="2000" dirty="0" err="1"/>
              <a:t>Childrens</a:t>
            </a:r>
            <a:r>
              <a:rPr lang="en-US" sz="2000" dirty="0"/>
              <a:t> Hospital, we also provide online health promotion resources at </a:t>
            </a:r>
            <a:r>
              <a:rPr lang="en-US" sz="2000" dirty="0" err="1"/>
              <a:t>foundrybc.ca</a:t>
            </a:r>
            <a:r>
              <a:rPr lang="en-US" sz="2000" dirty="0"/>
              <a:t>. And soon we will be providing telephone and chat supports through a virtual clinic model.  </a:t>
            </a:r>
            <a:endParaRPr lang="en-US" dirty="0"/>
          </a:p>
        </p:txBody>
      </p:sp>
      <p:sp>
        <p:nvSpPr>
          <p:cNvPr id="4" name="Slide Number Placeholder 3"/>
          <p:cNvSpPr>
            <a:spLocks noGrp="1"/>
          </p:cNvSpPr>
          <p:nvPr>
            <p:ph type="sldNum" sz="quarter" idx="10"/>
          </p:nvPr>
        </p:nvSpPr>
        <p:spPr/>
        <p:txBody>
          <a:bodyPr/>
          <a:lstStyle/>
          <a:p>
            <a:fld id="{86EC09B5-F478-474B-BCCA-270F31803430}" type="slidenum">
              <a:rPr lang="en-US" smtClean="0"/>
              <a:t>5</a:t>
            </a:fld>
            <a:endParaRPr lang="en-US" dirty="0"/>
          </a:p>
        </p:txBody>
      </p:sp>
    </p:spTree>
    <p:extLst>
      <p:ext uri="{BB962C8B-B14F-4D97-AF65-F5344CB8AC3E}">
        <p14:creationId xmlns:p14="http://schemas.microsoft.com/office/powerpoint/2010/main" val="415408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Youth and family engagement is at the centre of our work.  So when we needed to develop a brand, we first launched a national survey to understand what youth needed or were looking for. We learned quickly that they wanted to come to a place that had multiple services, including mental health, but where no one would know what their needs were by the door they walked through. We learned that there was very little brand recognition and that young people had very little understanding of what health or wellness actually meant. In most cases, it meant the absence of illness- a deficit model.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We engaged young people, parents and caregivers to promote collaborative and respectful involvement in the creation of the Foundry brand. We had </a:t>
            </a:r>
            <a:r>
              <a:rPr lang="en-CA" dirty="0" err="1"/>
              <a:t>braod</a:t>
            </a:r>
            <a:r>
              <a:rPr lang="en-CA" dirty="0"/>
              <a:t> representation including Indigenous and cross cultural young people. Young people didn’t want to see any mention of mental, or health or head in the name. They also didn’t want the name to be too optimistic. And they wanted to own it</a:t>
            </a:r>
          </a:p>
          <a:p>
            <a:pPr marL="171450" indent="-171450">
              <a:buFont typeface="Arial" panose="020B0604020202020204" pitchFamily="34" charset="0"/>
              <a:buChar char="•"/>
            </a:pPr>
            <a:r>
              <a:rPr lang="en-CA" dirty="0"/>
              <a:t>Over every other suggestion, youth choose and embraced the brand of Foundry and informed our key messaging and branding colours and designs.</a:t>
            </a:r>
          </a:p>
          <a:p>
            <a:endParaRPr lang="en-CA" dirty="0"/>
          </a:p>
        </p:txBody>
      </p:sp>
      <p:sp>
        <p:nvSpPr>
          <p:cNvPr id="4" name="Slide Number Placeholder 3"/>
          <p:cNvSpPr>
            <a:spLocks noGrp="1"/>
          </p:cNvSpPr>
          <p:nvPr>
            <p:ph type="sldNum" sz="quarter" idx="5"/>
          </p:nvPr>
        </p:nvSpPr>
        <p:spPr/>
        <p:txBody>
          <a:bodyPr/>
          <a:lstStyle/>
          <a:p>
            <a:fld id="{86EC09B5-F478-474B-BCCA-270F31803430}" type="slidenum">
              <a:rPr lang="en-US" smtClean="0"/>
              <a:t>6</a:t>
            </a:fld>
            <a:endParaRPr lang="en-US"/>
          </a:p>
        </p:txBody>
      </p:sp>
    </p:spTree>
    <p:extLst>
      <p:ext uri="{BB962C8B-B14F-4D97-AF65-F5344CB8AC3E}">
        <p14:creationId xmlns:p14="http://schemas.microsoft.com/office/powerpoint/2010/main" val="306552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selected our first 11 sites through an expression of interest and convening that took 5 months to complete. In 2015 we opened the prototype at Foundry Vancouver- Granville. Between 2016-2018, we opened 5 more </a:t>
            </a:r>
            <a:r>
              <a:rPr lang="en-US" dirty="0" err="1"/>
              <a:t>centres</a:t>
            </a:r>
            <a:r>
              <a:rPr lang="en-US" dirty="0"/>
              <a:t> as part of Phase 1. Phase 2 has seen 2 more </a:t>
            </a:r>
            <a:r>
              <a:rPr lang="en-US" dirty="0" err="1"/>
              <a:t>centres</a:t>
            </a:r>
            <a:r>
              <a:rPr lang="en-US" dirty="0"/>
              <a:t> open, with 3 more on the way. </a:t>
            </a:r>
          </a:p>
          <a:p>
            <a:pPr marL="171450" indent="-171450">
              <a:buFont typeface="Arial" panose="020B0604020202020204" pitchFamily="34" charset="0"/>
              <a:buChar char="•"/>
            </a:pPr>
            <a:r>
              <a:rPr lang="en-US" dirty="0"/>
              <a:t>British Columbia is a large province, with more than half of its population residing in the Lower </a:t>
            </a:r>
            <a:r>
              <a:rPr lang="en-US" dirty="0" err="1"/>
              <a:t>Mainlaind</a:t>
            </a:r>
            <a:r>
              <a:rPr lang="en-US" dirty="0"/>
              <a:t>, near stretching from Vancouver to Hope. Over 2.5 million people live here. Our hope is that someday, 95% of young people will be within a 30 minute drive of a Foundry Centre and that 99% have access to our virtual care. </a:t>
            </a:r>
          </a:p>
          <a:p>
            <a:pPr marL="171450" indent="-171450">
              <a:buFont typeface="Arial" panose="020B0604020202020204" pitchFamily="34" charset="0"/>
              <a:buChar char="•"/>
            </a:pPr>
            <a:r>
              <a:rPr lang="en-US" dirty="0"/>
              <a:t>Our communities are divers in size and in geographic location, with both urban and rural settings. Our most recent addition, Foundry Penticton, opened in June,  3 years after first submitting its expression of interest. </a:t>
            </a:r>
          </a:p>
          <a:p>
            <a:pPr marL="171450" indent="-171450">
              <a:buFont typeface="Arial" panose="020B0604020202020204" pitchFamily="34" charset="0"/>
              <a:buChar char="•"/>
            </a:pPr>
            <a:r>
              <a:rPr lang="en-US" dirty="0"/>
              <a:t>Tanya </a:t>
            </a:r>
            <a:r>
              <a:rPr lang="en-US" dirty="0" err="1"/>
              <a:t>wil</a:t>
            </a:r>
            <a:r>
              <a:rPr lang="en-US" dirty="0"/>
              <a:t> discuss the process and the benefits of working with the Foundry Central Office team.</a:t>
            </a:r>
          </a:p>
        </p:txBody>
      </p:sp>
      <p:sp>
        <p:nvSpPr>
          <p:cNvPr id="4" name="Slide Number Placeholder 3"/>
          <p:cNvSpPr>
            <a:spLocks noGrp="1"/>
          </p:cNvSpPr>
          <p:nvPr>
            <p:ph type="sldNum" sz="quarter" idx="5"/>
          </p:nvPr>
        </p:nvSpPr>
        <p:spPr/>
        <p:txBody>
          <a:bodyPr/>
          <a:lstStyle/>
          <a:p>
            <a:fld id="{86EC09B5-F478-474B-BCCA-270F31803430}" type="slidenum">
              <a:rPr lang="en-US" smtClean="0"/>
              <a:t>7</a:t>
            </a:fld>
            <a:endParaRPr lang="en-US"/>
          </a:p>
        </p:txBody>
      </p:sp>
    </p:spTree>
    <p:extLst>
      <p:ext uri="{BB962C8B-B14F-4D97-AF65-F5344CB8AC3E}">
        <p14:creationId xmlns:p14="http://schemas.microsoft.com/office/powerpoint/2010/main" val="102802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Foundry is also an online resource, launched in partnership with the BC Children’s Hospital and funded by RBC. </a:t>
            </a:r>
          </a:p>
          <a:p>
            <a:r>
              <a:rPr lang="en-CA" err="1"/>
              <a:t>Foundrybc.ca</a:t>
            </a:r>
            <a:r>
              <a:rPr lang="en-CA"/>
              <a:t> has a navigation tool to help young people and families find the help they need regardless of their community. Foundry online also has a “Stories” section, bringing the stories of hope and recovery from a number of young people with lived experience so that our audience is inspired to seek help.</a:t>
            </a:r>
          </a:p>
          <a:p>
            <a:r>
              <a:rPr lang="en-CA"/>
              <a:t>It also has resources if there is a need for help in the moment as well as some self help tools. </a:t>
            </a:r>
          </a:p>
          <a:p>
            <a:r>
              <a:rPr lang="en-CA"/>
              <a:t>We have big aspirations for Foundry online, and look forward to adding a virtual clinic to our suite of services. </a:t>
            </a:r>
          </a:p>
          <a:p>
            <a:endParaRPr lang="en-US" dirty="0"/>
          </a:p>
        </p:txBody>
      </p:sp>
      <p:sp>
        <p:nvSpPr>
          <p:cNvPr id="4" name="Slide Number Placeholder 3"/>
          <p:cNvSpPr>
            <a:spLocks noGrp="1"/>
          </p:cNvSpPr>
          <p:nvPr>
            <p:ph type="sldNum" sz="quarter" idx="10"/>
          </p:nvPr>
        </p:nvSpPr>
        <p:spPr/>
        <p:txBody>
          <a:bodyPr/>
          <a:lstStyle/>
          <a:p>
            <a:fld id="{86EC09B5-F478-474B-BCCA-270F31803430}" type="slidenum">
              <a:rPr lang="en-US" smtClean="0"/>
              <a:t>9</a:t>
            </a:fld>
            <a:endParaRPr lang="en-US"/>
          </a:p>
        </p:txBody>
      </p:sp>
    </p:spTree>
    <p:extLst>
      <p:ext uri="{BB962C8B-B14F-4D97-AF65-F5344CB8AC3E}">
        <p14:creationId xmlns:p14="http://schemas.microsoft.com/office/powerpoint/2010/main" val="183280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5 service streams briefly. </a:t>
            </a:r>
            <a:r>
              <a:rPr lang="en-US" baseline="0" dirty="0"/>
              <a:t> ISCM is focused on MH &amp; SU streams and includes service provision by the other streams, which we will illustrate when we get into the details.</a:t>
            </a:r>
            <a:endParaRPr lang="en-US" dirty="0"/>
          </a:p>
        </p:txBody>
      </p:sp>
      <p:sp>
        <p:nvSpPr>
          <p:cNvPr id="4" name="Slide Number Placeholder 3"/>
          <p:cNvSpPr>
            <a:spLocks noGrp="1"/>
          </p:cNvSpPr>
          <p:nvPr>
            <p:ph type="sldNum" sz="quarter" idx="10"/>
          </p:nvPr>
        </p:nvSpPr>
        <p:spPr/>
        <p:txBody>
          <a:bodyPr/>
          <a:lstStyle/>
          <a:p>
            <a:fld id="{9518F2F2-8CF6-7F45-8213-6E747F592D1B}" type="slidenum">
              <a:rPr lang="en-US" smtClean="0"/>
              <a:t>10</a:t>
            </a:fld>
            <a:endParaRPr lang="en-US"/>
          </a:p>
        </p:txBody>
      </p:sp>
    </p:spTree>
    <p:extLst>
      <p:ext uri="{BB962C8B-B14F-4D97-AF65-F5344CB8AC3E}">
        <p14:creationId xmlns:p14="http://schemas.microsoft.com/office/powerpoint/2010/main" val="54368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Foundry is a unique partnership. For years policy documents existed citing the importance of integrated care and improved access in community services, particularly in the Child and Youth Mental Health service sector. </a:t>
            </a:r>
          </a:p>
          <a:p>
            <a:pPr marL="171450" indent="-171450">
              <a:buFont typeface="Arial" panose="020B0604020202020204" pitchFamily="34" charset="0"/>
              <a:buChar char="•"/>
            </a:pPr>
            <a:r>
              <a:rPr lang="en-US" dirty="0"/>
              <a:t>But in 2015, a small but nimble “governing council” was created to shepherd the initiative forward with representation at the Assistant Deputy Minister level initially from two and later three key policymaking ministries (Health, Children and Family Development and recently Mental Health and Addictions) as well as key legacy funders: St Paul’s Hospital Foundation, Graham </a:t>
            </a:r>
            <a:r>
              <a:rPr lang="en-US" dirty="0" err="1"/>
              <a:t>Boeckh</a:t>
            </a:r>
            <a:r>
              <a:rPr lang="en-US" dirty="0"/>
              <a:t> Foundation and the Michael Smith Foundation for Health Research.  Senior leadership from Providence Health Care and the Executive Director and Directors from Foundry, round out the </a:t>
            </a:r>
            <a:r>
              <a:rPr lang="en-US" dirty="0" err="1"/>
              <a:t>Governinv</a:t>
            </a:r>
            <a:r>
              <a:rPr lang="en-US" dirty="0"/>
              <a:t> Council</a:t>
            </a:r>
          </a:p>
          <a:p>
            <a:pPr marL="171450" indent="-171450">
              <a:buFont typeface="Arial" panose="020B0604020202020204" pitchFamily="34" charset="0"/>
              <a:buChar char="•"/>
            </a:pPr>
            <a:r>
              <a:rPr lang="en-US" dirty="0"/>
              <a:t>Early on, the Council was focused on establishing the necessary funding and the supportive “backbone” structures needed to establish Foundry. This included fiscal accountability, and support for the establishment of a data collection platform, human resources, finances and government communications.</a:t>
            </a:r>
          </a:p>
          <a:p>
            <a:pPr marL="171450" indent="-171450">
              <a:buFont typeface="Arial" panose="020B0604020202020204" pitchFamily="34" charset="0"/>
              <a:buChar char="•"/>
            </a:pPr>
            <a:r>
              <a:rPr lang="en-US" dirty="0"/>
              <a:t>The Council’s focus more recently shifted as the Ministry of Mental Health and Addiction was added to the Council, bringing a more strategic lens as Foundry was embedded in the long term plan for the province moving forward.</a:t>
            </a:r>
          </a:p>
          <a:p>
            <a:pPr marL="171450" indent="-171450">
              <a:buFont typeface="Arial" panose="020B0604020202020204" pitchFamily="34" charset="0"/>
              <a:buChar char="•"/>
            </a:pPr>
            <a:r>
              <a:rPr lang="en-US" dirty="0"/>
              <a:t>Because of the inter-ministerial nature of the work, this council has been invaluable to addressing many of the overarching issues and have permitted Foundry to move forward in what historically has been a challenging domain.  </a:t>
            </a:r>
          </a:p>
        </p:txBody>
      </p:sp>
      <p:sp>
        <p:nvSpPr>
          <p:cNvPr id="4" name="Slide Number Placeholder 3"/>
          <p:cNvSpPr>
            <a:spLocks noGrp="1"/>
          </p:cNvSpPr>
          <p:nvPr>
            <p:ph type="sldNum" sz="quarter" idx="10"/>
          </p:nvPr>
        </p:nvSpPr>
        <p:spPr/>
        <p:txBody>
          <a:bodyPr/>
          <a:lstStyle/>
          <a:p>
            <a:fld id="{86EC09B5-F478-474B-BCCA-270F31803430}" type="slidenum">
              <a:rPr lang="en-US" smtClean="0"/>
              <a:t>11</a:t>
            </a:fld>
            <a:endParaRPr lang="en-US"/>
          </a:p>
        </p:txBody>
      </p:sp>
    </p:spTree>
    <p:extLst>
      <p:ext uri="{BB962C8B-B14F-4D97-AF65-F5344CB8AC3E}">
        <p14:creationId xmlns:p14="http://schemas.microsoft.com/office/powerpoint/2010/main" val="3409740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119" y="2263328"/>
            <a:ext cx="8326825" cy="610776"/>
          </a:xfrm>
        </p:spPr>
        <p:txBody>
          <a:bodyPr anchor="b" anchorCtr="0">
            <a:normAutofit/>
          </a:bodyPr>
          <a:lstStyle>
            <a:lvl1pPr>
              <a:defRPr sz="2800" b="1" i="0" cap="all" baseline="0">
                <a:solidFill>
                  <a:schemeClr val="tx1"/>
                </a:solidFill>
              </a:defRPr>
            </a:lvl1pPr>
          </a:lstStyle>
          <a:p>
            <a:r>
              <a:rPr lang="en-CA" dirty="0"/>
              <a:t>Click to edit Master title style</a:t>
            </a:r>
            <a:endParaRPr lang="en-US" dirty="0"/>
          </a:p>
        </p:txBody>
      </p:sp>
      <p:sp>
        <p:nvSpPr>
          <p:cNvPr id="3" name="Date Placeholder 2"/>
          <p:cNvSpPr>
            <a:spLocks noGrp="1"/>
          </p:cNvSpPr>
          <p:nvPr>
            <p:ph type="dt" sz="half" idx="10"/>
          </p:nvPr>
        </p:nvSpPr>
        <p:spPr>
          <a:xfrm>
            <a:off x="286004" y="6258417"/>
            <a:ext cx="2341562" cy="336551"/>
          </a:xfrm>
        </p:spPr>
        <p:txBody>
          <a:bodyPr/>
          <a:lstStyle>
            <a:lvl1pPr>
              <a:defRPr sz="1200" cap="all" spc="20" baseline="0">
                <a:solidFill>
                  <a:schemeClr val="accent1"/>
                </a:solidFill>
              </a:defRPr>
            </a:lvl1pPr>
          </a:lstStyle>
          <a:p>
            <a:fld id="{67B6BA5B-9738-B546-8792-11F5717078C7}" type="datetime4">
              <a:rPr lang="en-CA" smtClean="0"/>
              <a:pPr/>
              <a:t>January 9, 2020</a:t>
            </a:fld>
            <a:endParaRPr lang="en-US" dirty="0"/>
          </a:p>
        </p:txBody>
      </p:sp>
      <p:sp>
        <p:nvSpPr>
          <p:cNvPr id="12" name="Text Placeholder 11"/>
          <p:cNvSpPr>
            <a:spLocks noGrp="1"/>
          </p:cNvSpPr>
          <p:nvPr>
            <p:ph type="body" sz="quarter" idx="13"/>
          </p:nvPr>
        </p:nvSpPr>
        <p:spPr>
          <a:xfrm>
            <a:off x="368300" y="3212700"/>
            <a:ext cx="6665912" cy="482599"/>
          </a:xfrm>
          <a:prstGeom prst="rect">
            <a:avLst/>
          </a:prstGeom>
        </p:spPr>
        <p:txBody>
          <a:bodyPr anchor="t" anchorCtr="0">
            <a:normAutofit/>
          </a:bodyPr>
          <a:lstStyle>
            <a:lvl1pPr>
              <a:defRPr sz="2200" b="0" i="0" baseline="0">
                <a:solidFill>
                  <a:srgbClr val="FFFFFF"/>
                </a:solidFill>
              </a:defRPr>
            </a:lvl1pPr>
          </a:lstStyle>
          <a:p>
            <a:pPr lvl="0"/>
            <a:r>
              <a:rPr lang="en-CA" dirty="0"/>
              <a:t>Click to edit Master text styles</a:t>
            </a:r>
          </a:p>
        </p:txBody>
      </p:sp>
      <p:sp>
        <p:nvSpPr>
          <p:cNvPr id="28" name="Text Placeholder 23"/>
          <p:cNvSpPr>
            <a:spLocks noGrp="1"/>
          </p:cNvSpPr>
          <p:nvPr>
            <p:ph type="body" sz="quarter" idx="15"/>
          </p:nvPr>
        </p:nvSpPr>
        <p:spPr>
          <a:xfrm>
            <a:off x="368300" y="4563473"/>
            <a:ext cx="3048000" cy="273050"/>
          </a:xfrm>
          <a:prstGeom prst="rect">
            <a:avLst/>
          </a:prstGeom>
        </p:spPr>
        <p:txBody>
          <a:bodyPr>
            <a:noAutofit/>
          </a:bodyPr>
          <a:lstStyle>
            <a:lvl1pPr>
              <a:defRPr sz="1200" cap="all" spc="20" baseline="0">
                <a:solidFill>
                  <a:schemeClr val="tx1"/>
                </a:solidFill>
              </a:defRPr>
            </a:lvl1pPr>
          </a:lstStyle>
          <a:p>
            <a:pPr lvl="0"/>
            <a:r>
              <a:rPr lang="en-CA" dirty="0"/>
              <a:t>Click to edit Master text style</a:t>
            </a:r>
            <a:endParaRPr lang="en-US" dirty="0"/>
          </a:p>
        </p:txBody>
      </p:sp>
      <p:sp>
        <p:nvSpPr>
          <p:cNvPr id="18" name="Rectangle 17"/>
          <p:cNvSpPr/>
          <p:nvPr userDrawn="1"/>
        </p:nvSpPr>
        <p:spPr>
          <a:xfrm>
            <a:off x="0" y="5943600"/>
            <a:ext cx="9144000"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Date Placeholder 3"/>
          <p:cNvSpPr txBox="1">
            <a:spLocks/>
          </p:cNvSpPr>
          <p:nvPr userDrawn="1"/>
        </p:nvSpPr>
        <p:spPr>
          <a:xfrm>
            <a:off x="286004" y="6205395"/>
            <a:ext cx="2448982"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552FC8-0478-B848-B047-38A56950FB82}" type="datetime4">
              <a:rPr lang="en-CA" baseline="0" smtClean="0">
                <a:solidFill>
                  <a:schemeClr val="accent1"/>
                </a:solidFill>
              </a:rPr>
              <a:pPr/>
              <a:t>January 9, 2020</a:t>
            </a:fld>
            <a:endParaRPr lang="en-US" baseline="0" dirty="0">
              <a:solidFill>
                <a:schemeClr val="accent1"/>
              </a:solidFill>
            </a:endParaRP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44240" y="490641"/>
            <a:ext cx="2255520" cy="432358"/>
          </a:xfrm>
          <a:prstGeom prst="rect">
            <a:avLst/>
          </a:prstGeom>
        </p:spPr>
      </p:pic>
    </p:spTree>
    <p:extLst>
      <p:ext uri="{BB962C8B-B14F-4D97-AF65-F5344CB8AC3E}">
        <p14:creationId xmlns:p14="http://schemas.microsoft.com/office/powerpoint/2010/main" val="13093622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333" y="342353"/>
            <a:ext cx="8483599" cy="563562"/>
          </a:xfrm>
        </p:spPr>
        <p:txBody>
          <a:bodyPr>
            <a:normAutofit/>
          </a:bodyPr>
          <a:lstStyle>
            <a:lvl1pPr>
              <a:defRPr sz="2200" baseline="0">
                <a:latin typeface="Arial" charset="0"/>
              </a:defRPr>
            </a:lvl1pPr>
          </a:lstStyle>
          <a:p>
            <a:r>
              <a:rPr lang="en-CA" dirty="0"/>
              <a:t>CLICK TO EDIT MASTER TITLE STYLE</a:t>
            </a:r>
            <a:endParaRPr lang="en-US" dirty="0"/>
          </a:p>
        </p:txBody>
      </p:sp>
      <p:sp>
        <p:nvSpPr>
          <p:cNvPr id="4" name="Date Placeholder 3"/>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10" name="Straight Connector 9"/>
          <p:cNvCxnSpPr/>
          <p:nvPr userDrawn="1"/>
        </p:nvCxnSpPr>
        <p:spPr>
          <a:xfrm>
            <a:off x="296333" y="6080760"/>
            <a:ext cx="8551335" cy="0"/>
          </a:xfrm>
          <a:prstGeom prst="line">
            <a:avLst/>
          </a:prstGeom>
          <a:ln w="3175">
            <a:solidFill>
              <a:schemeClr val="accent2"/>
            </a:solidFill>
          </a:ln>
        </p:spPr>
        <p:style>
          <a:lnRef idx="1">
            <a:schemeClr val="dk1"/>
          </a:lnRef>
          <a:fillRef idx="0">
            <a:schemeClr val="dk1"/>
          </a:fillRef>
          <a:effectRef idx="0">
            <a:schemeClr val="dk1"/>
          </a:effectRef>
          <a:fontRef idx="minor">
            <a:schemeClr val="tx1"/>
          </a:fontRef>
        </p:style>
      </p:cxnSp>
      <p:sp>
        <p:nvSpPr>
          <p:cNvPr id="7" name="Content Placeholder 6"/>
          <p:cNvSpPr>
            <a:spLocks noGrp="1"/>
          </p:cNvSpPr>
          <p:nvPr>
            <p:ph sz="quarter" idx="13"/>
          </p:nvPr>
        </p:nvSpPr>
        <p:spPr>
          <a:xfrm>
            <a:off x="296332" y="1481328"/>
            <a:ext cx="8551336" cy="447479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887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esentation Title Slide">
    <p:bg>
      <p:bgRef idx="1001">
        <a:schemeClr val="bg2"/>
      </p:bgRef>
    </p:bg>
    <p:spTree>
      <p:nvGrpSpPr>
        <p:cNvPr id="1" name=""/>
        <p:cNvGrpSpPr/>
        <p:nvPr/>
      </p:nvGrpSpPr>
      <p:grpSpPr>
        <a:xfrm>
          <a:off x="0" y="0"/>
          <a:ext cx="0" cy="0"/>
          <a:chOff x="0" y="0"/>
          <a:chExt cx="0" cy="0"/>
        </a:xfrm>
      </p:grpSpPr>
      <p:sp>
        <p:nvSpPr>
          <p:cNvPr id="11" name="Rectangle 10"/>
          <p:cNvSpPr/>
          <p:nvPr userDrawn="1"/>
        </p:nvSpPr>
        <p:spPr>
          <a:xfrm>
            <a:off x="0" y="5943600"/>
            <a:ext cx="9144000"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50051" y="6077062"/>
            <a:ext cx="1082274" cy="634058"/>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7935" y="6138292"/>
            <a:ext cx="1323649" cy="478265"/>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76334" y="6159674"/>
            <a:ext cx="850792" cy="390811"/>
          </a:xfrm>
          <a:prstGeom prst="rect">
            <a:avLst/>
          </a:prstGeom>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9119" y="6077061"/>
            <a:ext cx="1519311" cy="585216"/>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444240" y="490641"/>
            <a:ext cx="2255520" cy="432358"/>
          </a:xfrm>
          <a:prstGeom prst="rect">
            <a:avLst/>
          </a:prstGeom>
        </p:spPr>
      </p:pic>
      <p:sp>
        <p:nvSpPr>
          <p:cNvPr id="4" name="Title 3"/>
          <p:cNvSpPr>
            <a:spLocks noGrp="1"/>
          </p:cNvSpPr>
          <p:nvPr>
            <p:ph type="title"/>
          </p:nvPr>
        </p:nvSpPr>
        <p:spPr>
          <a:xfrm>
            <a:off x="296333" y="2408897"/>
            <a:ext cx="8483599" cy="563562"/>
          </a:xfrm>
        </p:spPr>
        <p:txBody>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398685457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resentation Title Slide">
    <p:bg>
      <p:bgRef idx="1001">
        <a:schemeClr val="bg2"/>
      </p:bgRef>
    </p:bg>
    <p:spTree>
      <p:nvGrpSpPr>
        <p:cNvPr id="1" name=""/>
        <p:cNvGrpSpPr/>
        <p:nvPr/>
      </p:nvGrpSpPr>
      <p:grpSpPr>
        <a:xfrm>
          <a:off x="0" y="0"/>
          <a:ext cx="0" cy="0"/>
          <a:chOff x="0" y="0"/>
          <a:chExt cx="0" cy="0"/>
        </a:xfrm>
      </p:grpSpPr>
      <p:sp>
        <p:nvSpPr>
          <p:cNvPr id="11" name="Rectangle 10"/>
          <p:cNvSpPr/>
          <p:nvPr userDrawn="1"/>
        </p:nvSpPr>
        <p:spPr>
          <a:xfrm>
            <a:off x="0" y="5943600"/>
            <a:ext cx="9144000"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4240" y="490641"/>
            <a:ext cx="2255520" cy="432358"/>
          </a:xfrm>
          <a:prstGeom prst="rect">
            <a:avLst/>
          </a:prstGeom>
        </p:spPr>
      </p:pic>
      <p:sp>
        <p:nvSpPr>
          <p:cNvPr id="4" name="Title 3"/>
          <p:cNvSpPr>
            <a:spLocks noGrp="1"/>
          </p:cNvSpPr>
          <p:nvPr>
            <p:ph type="title"/>
          </p:nvPr>
        </p:nvSpPr>
        <p:spPr>
          <a:xfrm>
            <a:off x="296333" y="2408897"/>
            <a:ext cx="8483599" cy="563562"/>
          </a:xfrm>
        </p:spPr>
        <p:txBody>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66746155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37AA4E-9DC7-438E-9A02-D10AE59DD3EF}" type="datetimeFigureOut">
              <a:rPr lang="en-US" smtClean="0"/>
              <a:t>1/9/20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3D4F73E-1F71-412B-9408-6403348B2040}" type="slidenum">
              <a:rPr lang="en-US" smtClean="0"/>
              <a:t>‹#›</a:t>
            </a:fld>
            <a:endParaRPr lang="en-US"/>
          </a:p>
        </p:txBody>
      </p:sp>
    </p:spTree>
    <p:extLst>
      <p:ext uri="{BB962C8B-B14F-4D97-AF65-F5344CB8AC3E}">
        <p14:creationId xmlns:p14="http://schemas.microsoft.com/office/powerpoint/2010/main" val="4289487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718D247E-237D-4CEA-A905-0FF66C6D7EE0}" type="datetimeFigureOut">
              <a:rPr lang="en-US" smtClean="0"/>
              <a:t>1/9/20</a:t>
            </a:fld>
            <a:endParaRPr lang="en-US"/>
          </a:p>
        </p:txBody>
      </p:sp>
      <p:sp>
        <p:nvSpPr>
          <p:cNvPr id="3" name="Footer Placeholder 2"/>
          <p:cNvSpPr>
            <a:spLocks noGrp="1"/>
          </p:cNvSpPr>
          <p:nvPr>
            <p:ph type="ftr" sz="quarter" idx="1"/>
          </p:nvPr>
        </p:nvSpPr>
        <p:spPr>
          <a:xfrm>
            <a:off x="2847372" y="6948238"/>
            <a:ext cx="2639028" cy="399124"/>
          </a:xfrm>
          <a:prstGeom prst="rect">
            <a:avLst/>
          </a:prstGeom>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6097024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8CB068-B727-8547-8B81-198F06AD0FA6}" type="datetime4">
              <a:rPr lang="en-CA" smtClean="0"/>
              <a:t>January 9, 2020</a:t>
            </a:fld>
            <a:r>
              <a:rPr lang="en-CA" dirty="0"/>
              <a:t>  </a:t>
            </a:r>
            <a:endParaRPr lang="en-US" dirty="0"/>
          </a:p>
        </p:txBody>
      </p:sp>
      <p:sp>
        <p:nvSpPr>
          <p:cNvPr id="6" name="Slide Number Placeholder 5"/>
          <p:cNvSpPr>
            <a:spLocks noGrp="1"/>
          </p:cNvSpPr>
          <p:nvPr>
            <p:ph type="sldNum" sz="quarter" idx="12"/>
          </p:nvPr>
        </p:nvSpPr>
        <p:spPr/>
        <p:txBody>
          <a:bodyPr/>
          <a:lstStyle>
            <a:lvl1pPr>
              <a:defRPr sz="1200" baseline="0">
                <a:solidFill>
                  <a:schemeClr val="tx2"/>
                </a:solidFill>
              </a:defRPr>
            </a:lvl1pPr>
          </a:lstStyle>
          <a:p>
            <a:fld id="{AF88E988-FB04-AB4E-BE5A-59F242AF7F7A}" type="slidenum">
              <a:rPr lang="en-US" smtClean="0"/>
              <a:pPr/>
              <a:t>‹#›</a:t>
            </a:fld>
            <a:endParaRPr lang="en-US" dirty="0"/>
          </a:p>
        </p:txBody>
      </p:sp>
      <p:sp>
        <p:nvSpPr>
          <p:cNvPr id="12" name="Title Placeholder 1"/>
          <p:cNvSpPr>
            <a:spLocks noGrp="1"/>
          </p:cNvSpPr>
          <p:nvPr>
            <p:ph type="title"/>
          </p:nvPr>
        </p:nvSpPr>
        <p:spPr>
          <a:xfrm>
            <a:off x="296333" y="2363177"/>
            <a:ext cx="8483599" cy="563562"/>
          </a:xfrm>
          <a:prstGeom prst="rect">
            <a:avLst/>
          </a:prstGeom>
        </p:spPr>
        <p:txBody>
          <a:bodyPr vert="horz" lIns="91440" tIns="45720" rIns="91440" bIns="45720" rtlCol="0" anchor="b">
            <a:normAutofit/>
          </a:bodyPr>
          <a:lstStyle>
            <a:lvl1pPr>
              <a:defRPr cap="all" baseline="0"/>
            </a:lvl1pPr>
          </a:lstStyle>
          <a:p>
            <a:r>
              <a:rPr lang="en-CA" dirty="0"/>
              <a:t>CLICK TO EDIT MASTER TITLE STYLE</a:t>
            </a:r>
            <a:endParaRPr lang="en-US" dirty="0"/>
          </a:p>
        </p:txBody>
      </p:sp>
    </p:spTree>
    <p:extLst>
      <p:ext uri="{BB962C8B-B14F-4D97-AF65-F5344CB8AC3E}">
        <p14:creationId xmlns:p14="http://schemas.microsoft.com/office/powerpoint/2010/main" val="82506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552FC8-0478-B848-B047-38A56950FB82}" type="datetime4">
              <a:rPr lang="en-CA" smtClean="0"/>
              <a:pPr/>
              <a:t>January 9, 2020</a:t>
            </a:fld>
            <a:endParaRPr lang="en-US" dirty="0"/>
          </a:p>
        </p:txBody>
      </p:sp>
      <p:sp>
        <p:nvSpPr>
          <p:cNvPr id="4" name="Slide Number Placeholder 3"/>
          <p:cNvSpPr>
            <a:spLocks noGrp="1"/>
          </p:cNvSpPr>
          <p:nvPr>
            <p:ph type="sldNum" sz="quarter" idx="11"/>
          </p:nvPr>
        </p:nvSpPr>
        <p:spPr/>
        <p:txBody>
          <a:bodyPr/>
          <a:lstStyle/>
          <a:p>
            <a:fld id="{2066355A-084C-D24E-9AD2-7E4FC41EA627}" type="slidenum">
              <a:rPr lang="en-US" smtClean="0"/>
              <a:pPr/>
              <a:t>‹#›</a:t>
            </a:fld>
            <a:endParaRPr lang="en-US" dirty="0"/>
          </a:p>
        </p:txBody>
      </p:sp>
      <p:sp>
        <p:nvSpPr>
          <p:cNvPr id="6" name="Title Placeholder 1"/>
          <p:cNvSpPr>
            <a:spLocks noGrp="1"/>
          </p:cNvSpPr>
          <p:nvPr>
            <p:ph type="title"/>
          </p:nvPr>
        </p:nvSpPr>
        <p:spPr>
          <a:xfrm>
            <a:off x="296333" y="2363177"/>
            <a:ext cx="8483599" cy="563562"/>
          </a:xfrm>
          <a:prstGeom prst="rect">
            <a:avLst/>
          </a:prstGeom>
        </p:spPr>
        <p:txBody>
          <a:bodyPr vert="horz" lIns="91440" tIns="45720" rIns="91440" bIns="45720" rtlCol="0" anchor="b">
            <a:normAutofit/>
          </a:bodyPr>
          <a:lstStyle>
            <a:lvl1pPr>
              <a:defRPr cap="all" baseline="0"/>
            </a:lvl1pPr>
          </a:lstStyle>
          <a:p>
            <a:r>
              <a:rPr lang="en-CA" dirty="0"/>
              <a:t>CLICK TO EDIT MASTER TITLE STYLE</a:t>
            </a:r>
            <a:endParaRPr lang="en-US" dirty="0"/>
          </a:p>
        </p:txBody>
      </p:sp>
    </p:spTree>
    <p:extLst>
      <p:ext uri="{BB962C8B-B14F-4D97-AF65-F5344CB8AC3E}">
        <p14:creationId xmlns:p14="http://schemas.microsoft.com/office/powerpoint/2010/main" val="92317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552FC8-0478-B848-B047-38A56950FB82}" type="datetime4">
              <a:rPr lang="en-CA" smtClean="0"/>
              <a:pPr/>
              <a:t>January 9, 2020</a:t>
            </a:fld>
            <a:endParaRPr lang="en-US" dirty="0"/>
          </a:p>
        </p:txBody>
      </p:sp>
      <p:sp>
        <p:nvSpPr>
          <p:cNvPr id="4" name="Slide Number Placeholder 3"/>
          <p:cNvSpPr>
            <a:spLocks noGrp="1"/>
          </p:cNvSpPr>
          <p:nvPr>
            <p:ph type="sldNum" sz="quarter" idx="11"/>
          </p:nvPr>
        </p:nvSpPr>
        <p:spPr/>
        <p:txBody>
          <a:bodyPr/>
          <a:lstStyle/>
          <a:p>
            <a:fld id="{2066355A-084C-D24E-9AD2-7E4FC41EA627}" type="slidenum">
              <a:rPr lang="en-US" smtClean="0"/>
              <a:pPr/>
              <a:t>‹#›</a:t>
            </a:fld>
            <a:endParaRPr lang="en-US" dirty="0"/>
          </a:p>
        </p:txBody>
      </p:sp>
      <p:sp>
        <p:nvSpPr>
          <p:cNvPr id="6" name="Title Placeholder 1"/>
          <p:cNvSpPr>
            <a:spLocks noGrp="1"/>
          </p:cNvSpPr>
          <p:nvPr>
            <p:ph type="title"/>
          </p:nvPr>
        </p:nvSpPr>
        <p:spPr>
          <a:xfrm>
            <a:off x="296333" y="2363177"/>
            <a:ext cx="8483599" cy="563562"/>
          </a:xfrm>
          <a:prstGeom prst="rect">
            <a:avLst/>
          </a:prstGeom>
        </p:spPr>
        <p:txBody>
          <a:bodyPr vert="horz" lIns="91440" tIns="45720" rIns="91440" bIns="45720" rtlCol="0" anchor="b">
            <a:normAutofit/>
          </a:bodyPr>
          <a:lstStyle>
            <a:lvl1pPr>
              <a:defRPr cap="all" baseline="0"/>
            </a:lvl1pPr>
          </a:lstStyle>
          <a:p>
            <a:r>
              <a:rPr lang="en-CA" dirty="0"/>
              <a:t>CLICK TO EDIT MASTER TITLE STYLE</a:t>
            </a:r>
            <a:endParaRPr lang="en-US" dirty="0"/>
          </a:p>
        </p:txBody>
      </p:sp>
    </p:spTree>
    <p:extLst>
      <p:ext uri="{BB962C8B-B14F-4D97-AF65-F5344CB8AC3E}">
        <p14:creationId xmlns:p14="http://schemas.microsoft.com/office/powerpoint/2010/main" val="153557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552FC8-0478-B848-B047-38A56950FB82}" type="datetime4">
              <a:rPr lang="en-CA" smtClean="0"/>
              <a:pPr/>
              <a:t>January 9, 2020</a:t>
            </a:fld>
            <a:endParaRPr lang="en-US" dirty="0"/>
          </a:p>
        </p:txBody>
      </p:sp>
      <p:sp>
        <p:nvSpPr>
          <p:cNvPr id="4" name="Slide Number Placeholder 3"/>
          <p:cNvSpPr>
            <a:spLocks noGrp="1"/>
          </p:cNvSpPr>
          <p:nvPr>
            <p:ph type="sldNum" sz="quarter" idx="11"/>
          </p:nvPr>
        </p:nvSpPr>
        <p:spPr/>
        <p:txBody>
          <a:bodyPr/>
          <a:lstStyle/>
          <a:p>
            <a:fld id="{2066355A-084C-D24E-9AD2-7E4FC41EA627}" type="slidenum">
              <a:rPr lang="en-US" smtClean="0"/>
              <a:pPr/>
              <a:t>‹#›</a:t>
            </a:fld>
            <a:endParaRPr lang="en-US" dirty="0"/>
          </a:p>
        </p:txBody>
      </p:sp>
      <p:sp>
        <p:nvSpPr>
          <p:cNvPr id="6" name="Title Placeholder 1"/>
          <p:cNvSpPr>
            <a:spLocks noGrp="1"/>
          </p:cNvSpPr>
          <p:nvPr>
            <p:ph type="title"/>
          </p:nvPr>
        </p:nvSpPr>
        <p:spPr>
          <a:xfrm>
            <a:off x="296333" y="2363177"/>
            <a:ext cx="8483599" cy="563562"/>
          </a:xfrm>
          <a:prstGeom prst="rect">
            <a:avLst/>
          </a:prstGeom>
        </p:spPr>
        <p:txBody>
          <a:bodyPr vert="horz" lIns="91440" tIns="45720" rIns="91440" bIns="45720" rtlCol="0" anchor="b">
            <a:normAutofit/>
          </a:bodyPr>
          <a:lstStyle>
            <a:lvl1pPr>
              <a:defRPr cap="all" baseline="0"/>
            </a:lvl1pPr>
          </a:lstStyle>
          <a:p>
            <a:r>
              <a:rPr lang="en-CA" dirty="0"/>
              <a:t>CLICK TO EDIT MASTER TITLE STYLE</a:t>
            </a:r>
            <a:endParaRPr lang="en-US" dirty="0"/>
          </a:p>
        </p:txBody>
      </p:sp>
    </p:spTree>
    <p:extLst>
      <p:ext uri="{BB962C8B-B14F-4D97-AF65-F5344CB8AC3E}">
        <p14:creationId xmlns:p14="http://schemas.microsoft.com/office/powerpoint/2010/main" val="64683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itle 1"/>
          <p:cNvSpPr>
            <a:spLocks noGrp="1"/>
          </p:cNvSpPr>
          <p:nvPr>
            <p:ph type="title" hasCustomPrompt="1"/>
          </p:nvPr>
        </p:nvSpPr>
        <p:spPr>
          <a:xfrm>
            <a:off x="296333" y="342353"/>
            <a:ext cx="8483599" cy="563562"/>
          </a:xfrm>
        </p:spPr>
        <p:txBody>
          <a:bodyPr>
            <a:normAutofit/>
          </a:bodyPr>
          <a:lstStyle>
            <a:lvl1pPr>
              <a:defRPr sz="2200" baseline="0">
                <a:latin typeface="Arial" charset="0"/>
              </a:defRPr>
            </a:lvl1pPr>
          </a:lstStyle>
          <a:p>
            <a:r>
              <a:rPr lang="en-CA" dirty="0"/>
              <a:t>CLICK TO EDIT MASTER TITLE STYLE</a:t>
            </a:r>
            <a:endParaRPr lang="en-US" dirty="0"/>
          </a:p>
        </p:txBody>
      </p:sp>
      <p:cxnSp>
        <p:nvCxnSpPr>
          <p:cNvPr id="14" name="Straight Connector 13"/>
          <p:cNvCxnSpPr/>
          <p:nvPr userDrawn="1"/>
        </p:nvCxnSpPr>
        <p:spPr>
          <a:xfrm>
            <a:off x="296333" y="6080760"/>
            <a:ext cx="8551335" cy="0"/>
          </a:xfrm>
          <a:prstGeom prst="line">
            <a:avLst/>
          </a:prstGeom>
          <a:ln w="3175">
            <a:solidFill>
              <a:schemeClr val="accent2"/>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sz="quarter" idx="13"/>
          </p:nvPr>
        </p:nvSpPr>
        <p:spPr>
          <a:xfrm>
            <a:off x="296334" y="1472184"/>
            <a:ext cx="8551334" cy="448394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41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333" y="342353"/>
            <a:ext cx="8483599" cy="563562"/>
          </a:xfrm>
        </p:spPr>
        <p:txBody>
          <a:bodyPr>
            <a:normAutofit/>
          </a:bodyPr>
          <a:lstStyle>
            <a:lvl1pPr>
              <a:defRPr sz="2200" baseline="0">
                <a:latin typeface="Arial" charset="0"/>
              </a:defRPr>
            </a:lvl1pPr>
          </a:lstStyle>
          <a:p>
            <a:r>
              <a:rPr lang="en-CA" dirty="0"/>
              <a:t>CLICK TO EDIT MASTER TITLE STYLE</a:t>
            </a:r>
            <a:endParaRPr lang="en-US" dirty="0"/>
          </a:p>
        </p:txBody>
      </p:sp>
      <p:sp>
        <p:nvSpPr>
          <p:cNvPr id="4" name="Date Placeholder 3"/>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10" name="Straight Connector 9"/>
          <p:cNvCxnSpPr/>
          <p:nvPr userDrawn="1"/>
        </p:nvCxnSpPr>
        <p:spPr>
          <a:xfrm>
            <a:off x="296333" y="6080760"/>
            <a:ext cx="8551335" cy="0"/>
          </a:xfrm>
          <a:prstGeom prst="line">
            <a:avLst/>
          </a:prstGeom>
          <a:ln w="3175">
            <a:solidFill>
              <a:schemeClr val="accent2"/>
            </a:solidFill>
          </a:ln>
        </p:spPr>
        <p:style>
          <a:lnRef idx="1">
            <a:schemeClr val="dk1"/>
          </a:lnRef>
          <a:fillRef idx="0">
            <a:schemeClr val="dk1"/>
          </a:fillRef>
          <a:effectRef idx="0">
            <a:schemeClr val="dk1"/>
          </a:effectRef>
          <a:fontRef idx="minor">
            <a:schemeClr val="tx1"/>
          </a:fontRef>
        </p:style>
      </p:cxnSp>
      <p:sp>
        <p:nvSpPr>
          <p:cNvPr id="7" name="Content Placeholder 6"/>
          <p:cNvSpPr>
            <a:spLocks noGrp="1"/>
          </p:cNvSpPr>
          <p:nvPr>
            <p:ph sz="quarter" idx="13"/>
          </p:nvPr>
        </p:nvSpPr>
        <p:spPr>
          <a:xfrm>
            <a:off x="296332" y="1481328"/>
            <a:ext cx="8551336" cy="447479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38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9" name="Title 1"/>
          <p:cNvSpPr>
            <a:spLocks noGrp="1"/>
          </p:cNvSpPr>
          <p:nvPr>
            <p:ph type="title" hasCustomPrompt="1"/>
          </p:nvPr>
        </p:nvSpPr>
        <p:spPr>
          <a:xfrm>
            <a:off x="296333" y="342353"/>
            <a:ext cx="8483599" cy="563562"/>
          </a:xfrm>
        </p:spPr>
        <p:txBody>
          <a:bodyPr>
            <a:normAutofit/>
          </a:bodyPr>
          <a:lstStyle>
            <a:lvl1pPr>
              <a:defRPr sz="2200" baseline="0">
                <a:latin typeface="Arial" charset="0"/>
              </a:defRPr>
            </a:lvl1pPr>
          </a:lstStyle>
          <a:p>
            <a:r>
              <a:rPr lang="en-CA" dirty="0"/>
              <a:t>CLICK TO EDIT MASTER TITLE STYLE</a:t>
            </a:r>
            <a:endParaRPr lang="en-US" dirty="0"/>
          </a:p>
        </p:txBody>
      </p:sp>
      <p:sp>
        <p:nvSpPr>
          <p:cNvPr id="12" name="Picture Placeholder 12"/>
          <p:cNvSpPr>
            <a:spLocks noGrp="1"/>
          </p:cNvSpPr>
          <p:nvPr>
            <p:ph type="pic" sz="quarter" idx="15"/>
          </p:nvPr>
        </p:nvSpPr>
        <p:spPr>
          <a:xfrm>
            <a:off x="2816352" y="1430866"/>
            <a:ext cx="6031316" cy="4525433"/>
          </a:xfrm>
          <a:prstGeom prst="rect">
            <a:avLst/>
          </a:prstGeom>
        </p:spPr>
        <p:txBody>
          <a:bodyPr/>
          <a:lstStyle/>
          <a:p>
            <a:endParaRPr lang="en-US"/>
          </a:p>
        </p:txBody>
      </p:sp>
      <p:cxnSp>
        <p:nvCxnSpPr>
          <p:cNvPr id="13" name="Straight Connector 12"/>
          <p:cNvCxnSpPr/>
          <p:nvPr userDrawn="1"/>
        </p:nvCxnSpPr>
        <p:spPr>
          <a:xfrm>
            <a:off x="296333" y="6080760"/>
            <a:ext cx="8551335" cy="0"/>
          </a:xfrm>
          <a:prstGeom prst="line">
            <a:avLst/>
          </a:prstGeom>
          <a:ln w="3175">
            <a:solidFill>
              <a:schemeClr val="accent2"/>
            </a:solidFill>
          </a:ln>
        </p:spPr>
        <p:style>
          <a:lnRef idx="1">
            <a:schemeClr val="dk1"/>
          </a:lnRef>
          <a:fillRef idx="0">
            <a:schemeClr val="dk1"/>
          </a:fillRef>
          <a:effectRef idx="0">
            <a:schemeClr val="dk1"/>
          </a:effectRef>
          <a:fontRef idx="minor">
            <a:schemeClr val="tx1"/>
          </a:fontRef>
        </p:style>
      </p:cxnSp>
      <p:sp>
        <p:nvSpPr>
          <p:cNvPr id="11" name="Content Placeholder 10"/>
          <p:cNvSpPr>
            <a:spLocks noGrp="1"/>
          </p:cNvSpPr>
          <p:nvPr>
            <p:ph sz="quarter" idx="16"/>
          </p:nvPr>
        </p:nvSpPr>
        <p:spPr>
          <a:xfrm>
            <a:off x="296333" y="1430866"/>
            <a:ext cx="2373715" cy="452543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24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Picture Placeholder 12"/>
          <p:cNvSpPr>
            <a:spLocks noGrp="1"/>
          </p:cNvSpPr>
          <p:nvPr>
            <p:ph type="pic" sz="quarter" idx="15"/>
          </p:nvPr>
        </p:nvSpPr>
        <p:spPr>
          <a:xfrm>
            <a:off x="296333" y="1430867"/>
            <a:ext cx="8551335" cy="4159500"/>
          </a:xfrm>
          <a:prstGeom prst="rect">
            <a:avLst/>
          </a:prstGeom>
        </p:spPr>
        <p:txBody>
          <a:bodyPr/>
          <a:lstStyle/>
          <a:p>
            <a:endParaRPr lang="en-US"/>
          </a:p>
        </p:txBody>
      </p:sp>
      <p:sp>
        <p:nvSpPr>
          <p:cNvPr id="13" name="Title 1"/>
          <p:cNvSpPr>
            <a:spLocks noGrp="1"/>
          </p:cNvSpPr>
          <p:nvPr>
            <p:ph type="title" hasCustomPrompt="1"/>
          </p:nvPr>
        </p:nvSpPr>
        <p:spPr>
          <a:xfrm>
            <a:off x="296333" y="342353"/>
            <a:ext cx="8483599" cy="563562"/>
          </a:xfrm>
        </p:spPr>
        <p:txBody>
          <a:bodyPr>
            <a:normAutofit/>
          </a:bodyPr>
          <a:lstStyle>
            <a:lvl1pPr>
              <a:defRPr sz="2200" baseline="0">
                <a:latin typeface="Arial" charset="0"/>
              </a:defRPr>
            </a:lvl1pPr>
          </a:lstStyle>
          <a:p>
            <a:r>
              <a:rPr lang="en-CA" dirty="0"/>
              <a:t>CLICK TO EDIT MASTER TITLE STYLE</a:t>
            </a:r>
            <a:endParaRPr lang="en-US" dirty="0"/>
          </a:p>
        </p:txBody>
      </p:sp>
      <p:sp>
        <p:nvSpPr>
          <p:cNvPr id="14" name="Content Placeholder 2"/>
          <p:cNvSpPr>
            <a:spLocks noGrp="1"/>
          </p:cNvSpPr>
          <p:nvPr>
            <p:ph idx="1" hasCustomPrompt="1"/>
          </p:nvPr>
        </p:nvSpPr>
        <p:spPr>
          <a:xfrm>
            <a:off x="296332" y="5687569"/>
            <a:ext cx="8551335" cy="310895"/>
          </a:xfrm>
          <a:prstGeom prst="rect">
            <a:avLst/>
          </a:prstGeom>
        </p:spPr>
        <p:txBody>
          <a:bodyPr>
            <a:normAutofit/>
          </a:bodyPr>
          <a:lstStyle>
            <a:lvl1pPr>
              <a:defRPr sz="1300">
                <a:solidFill>
                  <a:schemeClr val="accent1"/>
                </a:solidFill>
              </a:defRPr>
            </a:lvl1pPr>
            <a:lvl2pPr marL="250825" indent="0">
              <a:buNone/>
              <a:defRPr sz="2000" baseline="0"/>
            </a:lvl2pPr>
            <a:lvl3pPr>
              <a:defRPr sz="2000" b="1"/>
            </a:lvl3pPr>
            <a:lvl4pPr>
              <a:defRPr sz="2000" b="1"/>
            </a:lvl4pPr>
          </a:lstStyle>
          <a:p>
            <a:pPr lvl="0"/>
            <a:r>
              <a:rPr lang="en-CA" dirty="0"/>
              <a:t>Caption</a:t>
            </a:r>
          </a:p>
        </p:txBody>
      </p:sp>
      <p:cxnSp>
        <p:nvCxnSpPr>
          <p:cNvPr id="7" name="Straight Connector 6"/>
          <p:cNvCxnSpPr/>
          <p:nvPr userDrawn="1"/>
        </p:nvCxnSpPr>
        <p:spPr>
          <a:xfrm>
            <a:off x="296333" y="6080760"/>
            <a:ext cx="8551335" cy="0"/>
          </a:xfrm>
          <a:prstGeom prst="line">
            <a:avLst/>
          </a:prstGeom>
          <a:ln w="3175">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365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6333" y="561809"/>
            <a:ext cx="8483599" cy="563562"/>
          </a:xfrm>
          <a:prstGeom prst="rect">
            <a:avLst/>
          </a:prstGeom>
        </p:spPr>
        <p:txBody>
          <a:bodyPr vert="horz" lIns="91440" tIns="45720" rIns="91440" bIns="45720" rtlCol="0" anchor="b">
            <a:normAutofit/>
          </a:bodyPr>
          <a:lstStyle/>
          <a:p>
            <a:r>
              <a:rPr lang="en-CA" dirty="0"/>
              <a:t>CLICK TO EDIT MASTER TITLE STYLE</a:t>
            </a:r>
            <a:endParaRPr lang="en-US" dirty="0"/>
          </a:p>
        </p:txBody>
      </p:sp>
      <p:sp>
        <p:nvSpPr>
          <p:cNvPr id="4" name="Date Placeholder 3"/>
          <p:cNvSpPr>
            <a:spLocks noGrp="1"/>
          </p:cNvSpPr>
          <p:nvPr>
            <p:ph type="dt" sz="half" idx="2"/>
          </p:nvPr>
        </p:nvSpPr>
        <p:spPr>
          <a:xfrm>
            <a:off x="6706659" y="6265319"/>
            <a:ext cx="1468883" cy="365125"/>
          </a:xfrm>
          <a:prstGeom prst="rect">
            <a:avLst/>
          </a:prstGeom>
        </p:spPr>
        <p:txBody>
          <a:bodyPr vert="horz" lIns="91440" tIns="45720" rIns="91440" bIns="45720" rtlCol="0" anchor="ctr"/>
          <a:lstStyle>
            <a:lvl1pPr algn="l">
              <a:defRPr sz="1200" baseline="0">
                <a:solidFill>
                  <a:schemeClr val="tx1">
                    <a:tint val="75000"/>
                  </a:schemeClr>
                </a:solidFill>
              </a:defRPr>
            </a:lvl1pPr>
          </a:lstStyle>
          <a:p>
            <a:fld id="{4B552FC8-0478-B848-B047-38A56950FB82}" type="datetime4">
              <a:rPr lang="en-CA" smtClean="0"/>
              <a:pPr/>
              <a:t>January 9, 2020</a:t>
            </a:fld>
            <a:endParaRPr lang="en-US" dirty="0"/>
          </a:p>
        </p:txBody>
      </p:sp>
      <p:sp>
        <p:nvSpPr>
          <p:cNvPr id="6" name="Slide Number Placeholder 5"/>
          <p:cNvSpPr>
            <a:spLocks noGrp="1"/>
          </p:cNvSpPr>
          <p:nvPr>
            <p:ph type="sldNum" sz="quarter" idx="4"/>
          </p:nvPr>
        </p:nvSpPr>
        <p:spPr>
          <a:xfrm>
            <a:off x="8175542" y="6265319"/>
            <a:ext cx="672126" cy="365125"/>
          </a:xfrm>
          <a:prstGeom prst="rect">
            <a:avLst/>
          </a:prstGeom>
        </p:spPr>
        <p:txBody>
          <a:bodyPr vert="horz" lIns="91440" tIns="45720" rIns="91440" bIns="45720" rtlCol="0" anchor="ctr"/>
          <a:lstStyle>
            <a:lvl1pPr algn="r">
              <a:defRPr sz="1200" baseline="0">
                <a:solidFill>
                  <a:schemeClr val="tx2"/>
                </a:solidFill>
              </a:defRPr>
            </a:lvl1pPr>
          </a:lstStyle>
          <a:p>
            <a:fld id="{2066355A-084C-D24E-9AD2-7E4FC41EA627}" type="slidenum">
              <a:rPr lang="en-US" smtClean="0"/>
              <a:pPr/>
              <a:t>‹#›</a:t>
            </a:fld>
            <a:endParaRPr lang="en-US" dirty="0"/>
          </a:p>
        </p:txBody>
      </p:sp>
      <p:pic>
        <p:nvPicPr>
          <p:cNvPr id="8" name="Picture 7"/>
          <p:cNvPicPr>
            <a:picLocks noChangeAspect="1"/>
          </p:cNvPicPr>
          <p:nvPr userDrawn="1"/>
        </p:nvPicPr>
        <p:blipFill rotWithShape="1">
          <a:blip r:embed="rId16" cstate="hqprint">
            <a:extLst>
              <a:ext uri="{28A0092B-C50C-407E-A947-70E740481C1C}">
                <a14:useLocalDpi xmlns:a14="http://schemas.microsoft.com/office/drawing/2010/main"/>
              </a:ext>
            </a:extLst>
          </a:blip>
          <a:srcRect t="-1" b="-14947"/>
          <a:stretch/>
        </p:blipFill>
        <p:spPr>
          <a:xfrm>
            <a:off x="296332" y="6325243"/>
            <a:ext cx="1445382" cy="317795"/>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7" r:id="rId1"/>
    <p:sldLayoutId id="2147493470" r:id="rId2"/>
    <p:sldLayoutId id="2147493487" r:id="rId3"/>
    <p:sldLayoutId id="2147493486" r:id="rId4"/>
    <p:sldLayoutId id="2147493488" r:id="rId5"/>
    <p:sldLayoutId id="2147493485" r:id="rId6"/>
    <p:sldLayoutId id="2147493457" r:id="rId7"/>
    <p:sldLayoutId id="2147493472" r:id="rId8"/>
    <p:sldLayoutId id="2147493475" r:id="rId9"/>
    <p:sldLayoutId id="2147493489" r:id="rId10"/>
    <p:sldLayoutId id="2147493471" r:id="rId11"/>
    <p:sldLayoutId id="2147493490" r:id="rId12"/>
    <p:sldLayoutId id="2147493491" r:id="rId13"/>
    <p:sldLayoutId id="2147493493" r:id="rId14"/>
  </p:sldLayoutIdLst>
  <p:hf hdr="0"/>
  <p:txStyles>
    <p:titleStyle>
      <a:lvl1pPr algn="l" defTabSz="457200" rtl="0" eaLnBrk="1" latinLnBrk="0" hangingPunct="1">
        <a:spcBef>
          <a:spcPct val="0"/>
        </a:spcBef>
        <a:buNone/>
        <a:defRPr sz="2800" b="1" kern="1200" spc="80" baseline="0">
          <a:solidFill>
            <a:schemeClr val="tx1"/>
          </a:solidFill>
          <a:latin typeface="+mj-lt"/>
          <a:ea typeface="+mj-ea"/>
          <a:cs typeface="+mj-cs"/>
        </a:defRPr>
      </a:lvl1pPr>
    </p:titleStyle>
    <p:bodyStyle>
      <a:lvl1pPr marL="0" indent="0" algn="l" defTabSz="457200" rtl="0" eaLnBrk="1" latinLnBrk="0" hangingPunct="1">
        <a:spcBef>
          <a:spcPts val="800"/>
        </a:spcBef>
        <a:buFont typeface="Arial"/>
        <a:buNone/>
        <a:defRPr sz="1800" kern="1200">
          <a:solidFill>
            <a:schemeClr val="tx1"/>
          </a:solidFill>
          <a:latin typeface="+mn-lt"/>
          <a:ea typeface="+mn-ea"/>
          <a:cs typeface="+mn-cs"/>
        </a:defRPr>
      </a:lvl1pPr>
      <a:lvl2pPr marL="0" indent="0" algn="l" defTabSz="457200" rtl="0" eaLnBrk="1" latinLnBrk="0" hangingPunct="1">
        <a:spcBef>
          <a:spcPts val="800"/>
        </a:spcBef>
        <a:buFontTx/>
        <a:buNone/>
        <a:defRPr sz="1800" b="1" kern="1200" baseline="0">
          <a:solidFill>
            <a:schemeClr val="tx1"/>
          </a:solidFill>
          <a:latin typeface="+mn-lt"/>
          <a:ea typeface="+mn-ea"/>
          <a:cs typeface="+mn-cs"/>
        </a:defRPr>
      </a:lvl2pPr>
      <a:lvl3pPr marL="285750" indent="-285750" algn="l" defTabSz="457200" rtl="0" eaLnBrk="1" latinLnBrk="0" hangingPunct="1">
        <a:spcBef>
          <a:spcPts val="800"/>
        </a:spcBef>
        <a:buFont typeface="Arial" charset="0"/>
        <a:buChar char="•"/>
        <a:defRPr sz="1800" b="0" kern="1200" cap="none" spc="40" baseline="0">
          <a:solidFill>
            <a:schemeClr val="tx1"/>
          </a:solidFill>
          <a:latin typeface="+mn-lt"/>
          <a:ea typeface="+mn-ea"/>
          <a:cs typeface="+mn-cs"/>
        </a:defRPr>
      </a:lvl3pPr>
      <a:lvl4pPr marL="0" marR="0" indent="0" algn="l" defTabSz="457200" rtl="0" eaLnBrk="1" fontAlgn="auto" latinLnBrk="0" hangingPunct="1">
        <a:lnSpc>
          <a:spcPct val="100000"/>
        </a:lnSpc>
        <a:spcBef>
          <a:spcPts val="800"/>
        </a:spcBef>
        <a:spcAft>
          <a:spcPts val="0"/>
        </a:spcAft>
        <a:buClrTx/>
        <a:buSzTx/>
        <a:buFontTx/>
        <a:buNone/>
        <a:tabLst/>
        <a:defRPr sz="1800" b="0" i="0" kern="1200" cap="all" spc="100" baseline="0">
          <a:solidFill>
            <a:schemeClr val="tx2"/>
          </a:solidFill>
          <a:latin typeface="+mn-lt"/>
          <a:ea typeface="+mn-ea"/>
          <a:cs typeface="+mn-cs"/>
        </a:defRPr>
      </a:lvl4pPr>
      <a:lvl5pPr marL="0" indent="0" algn="l" defTabSz="457200" rtl="0" eaLnBrk="1" latinLnBrk="0" hangingPunct="1">
        <a:spcBef>
          <a:spcPct val="20000"/>
        </a:spcBef>
        <a:buFontTx/>
        <a:buNone/>
        <a:defRPr sz="2600" b="0" kern="1200" baseline="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tiff"/><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6.xml"/><Relationship Id="rId4" Type="http://schemas.openxmlformats.org/officeDocument/2006/relationships/image" Target="../media/image40.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E929-B491-6F47-B822-6FF923AF82E3}"/>
              </a:ext>
            </a:extLst>
          </p:cNvPr>
          <p:cNvSpPr>
            <a:spLocks noGrp="1"/>
          </p:cNvSpPr>
          <p:nvPr>
            <p:ph type="title"/>
          </p:nvPr>
        </p:nvSpPr>
        <p:spPr>
          <a:xfrm>
            <a:off x="1811341" y="2379011"/>
            <a:ext cx="5521318" cy="610776"/>
          </a:xfrm>
        </p:spPr>
        <p:txBody>
          <a:bodyPr>
            <a:normAutofit fontScale="90000"/>
          </a:bodyPr>
          <a:lstStyle/>
          <a:p>
            <a:r>
              <a:rPr lang="en-US" sz="3200" dirty="0"/>
              <a:t>WELCOME TO CONVENING!</a:t>
            </a:r>
          </a:p>
        </p:txBody>
      </p:sp>
    </p:spTree>
    <p:extLst>
      <p:ext uri="{BB962C8B-B14F-4D97-AF65-F5344CB8AC3E}">
        <p14:creationId xmlns:p14="http://schemas.microsoft.com/office/powerpoint/2010/main" val="3700703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2C88C2-C261-E442-8BF3-96139BD1A973}" type="slidenum">
              <a:rPr lang="en-US" smtClean="0"/>
              <a:t>10</a:t>
            </a:fld>
            <a:endParaRPr lang="en-US" dirty="0"/>
          </a:p>
        </p:txBody>
      </p:sp>
      <p:sp>
        <p:nvSpPr>
          <p:cNvPr id="6" name="Title 5"/>
          <p:cNvSpPr>
            <a:spLocks noGrp="1"/>
          </p:cNvSpPr>
          <p:nvPr>
            <p:ph type="title"/>
          </p:nvPr>
        </p:nvSpPr>
        <p:spPr>
          <a:xfrm>
            <a:off x="296333" y="579857"/>
            <a:ext cx="8483599" cy="563562"/>
          </a:xfrm>
        </p:spPr>
        <p:txBody>
          <a:bodyPr>
            <a:noAutofit/>
          </a:bodyPr>
          <a:lstStyle/>
          <a:p>
            <a:pPr hangingPunct="0"/>
            <a:r>
              <a:rPr lang="en-US" sz="2300" dirty="0">
                <a:solidFill>
                  <a:schemeClr val="tx2"/>
                </a:solidFill>
              </a:rPr>
              <a:t>F</a:t>
            </a:r>
            <a:r>
              <a:rPr lang="en-US" sz="2300" dirty="0">
                <a:solidFill>
                  <a:schemeClr val="accent1"/>
                </a:solidFill>
              </a:rPr>
              <a:t>o</a:t>
            </a:r>
            <a:r>
              <a:rPr lang="en-US" sz="2300" dirty="0">
                <a:solidFill>
                  <a:schemeClr val="tx2"/>
                </a:solidFill>
              </a:rPr>
              <a:t>undry </a:t>
            </a:r>
            <a:r>
              <a:rPr lang="en-US" sz="2300" dirty="0" err="1">
                <a:solidFill>
                  <a:schemeClr val="tx2"/>
                </a:solidFill>
              </a:rPr>
              <a:t>centres</a:t>
            </a:r>
            <a:r>
              <a:rPr lang="en-US" sz="2300" dirty="0">
                <a:solidFill>
                  <a:schemeClr val="tx2"/>
                </a:solidFill>
              </a:rPr>
              <a:t> offer 5 core services, including peer to peer, and MHSU services delivered using F</a:t>
            </a:r>
            <a:r>
              <a:rPr lang="en-US" sz="2300" dirty="0">
                <a:solidFill>
                  <a:schemeClr val="accent1"/>
                </a:solidFill>
              </a:rPr>
              <a:t>o</a:t>
            </a:r>
            <a:r>
              <a:rPr lang="en-US" sz="2300" dirty="0">
                <a:solidFill>
                  <a:schemeClr val="tx2"/>
                </a:solidFill>
              </a:rPr>
              <a:t>undry’s integrated stepped care model (ISCM)</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6566" y="1173622"/>
            <a:ext cx="5096298" cy="4910186"/>
          </a:xfrm>
          <a:prstGeom prst="rect">
            <a:avLst/>
          </a:prstGeom>
        </p:spPr>
      </p:pic>
    </p:spTree>
    <p:extLst>
      <p:ext uri="{BB962C8B-B14F-4D97-AF65-F5344CB8AC3E}">
        <p14:creationId xmlns:p14="http://schemas.microsoft.com/office/powerpoint/2010/main" val="2275020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E0AE3-6C3C-744D-9506-7180C8B6397B}" type="datetime4">
              <a:rPr lang="en-CA" smtClean="0"/>
              <a:t>January 9, 2020</a:t>
            </a:fld>
            <a:endParaRPr lang="en-US"/>
          </a:p>
        </p:txBody>
      </p:sp>
      <p:sp>
        <p:nvSpPr>
          <p:cNvPr id="3" name="Slide Number Placeholder 2"/>
          <p:cNvSpPr>
            <a:spLocks noGrp="1"/>
          </p:cNvSpPr>
          <p:nvPr>
            <p:ph type="sldNum" sz="quarter" idx="12"/>
          </p:nvPr>
        </p:nvSpPr>
        <p:spPr/>
        <p:txBody>
          <a:bodyPr/>
          <a:lstStyle/>
          <a:p>
            <a:fld id="{2066355A-084C-D24E-9AD2-7E4FC41EA627}" type="slidenum">
              <a:rPr lang="en-US" smtClean="0"/>
              <a:t>11</a:t>
            </a:fld>
            <a:endParaRPr lang="en-US"/>
          </a:p>
        </p:txBody>
      </p:sp>
      <p:sp>
        <p:nvSpPr>
          <p:cNvPr id="4" name="Title 3"/>
          <p:cNvSpPr>
            <a:spLocks noGrp="1"/>
          </p:cNvSpPr>
          <p:nvPr>
            <p:ph type="title"/>
          </p:nvPr>
        </p:nvSpPr>
        <p:spPr>
          <a:xfrm>
            <a:off x="23504" y="339562"/>
            <a:ext cx="9158995" cy="634817"/>
          </a:xfrm>
        </p:spPr>
        <p:txBody>
          <a:bodyPr>
            <a:normAutofit fontScale="90000"/>
          </a:bodyPr>
          <a:lstStyle/>
          <a:p>
            <a:r>
              <a:rPr lang="en-CA" sz="2600" dirty="0">
                <a:solidFill>
                  <a:schemeClr val="tx2"/>
                </a:solidFill>
              </a:rPr>
              <a:t>F</a:t>
            </a:r>
            <a:r>
              <a:rPr lang="en-CA" sz="2600" dirty="0">
                <a:solidFill>
                  <a:schemeClr val="accent1"/>
                </a:solidFill>
              </a:rPr>
              <a:t>o</a:t>
            </a:r>
            <a:r>
              <a:rPr lang="en-CA" sz="2600" dirty="0">
                <a:solidFill>
                  <a:schemeClr val="tx2"/>
                </a:solidFill>
              </a:rPr>
              <a:t>undry’s Governing Council advocates for us and advises on strategic government relations and ministerial work</a:t>
            </a:r>
            <a:endParaRPr lang="en-US" sz="2600" dirty="0">
              <a:solidFill>
                <a:schemeClr val="tx2"/>
              </a:solidFill>
            </a:endParaRPr>
          </a:p>
        </p:txBody>
      </p:sp>
      <p:sp>
        <p:nvSpPr>
          <p:cNvPr id="29" name="TextBox 28">
            <a:extLst>
              <a:ext uri="{FF2B5EF4-FFF2-40B4-BE49-F238E27FC236}">
                <a16:creationId xmlns:a16="http://schemas.microsoft.com/office/drawing/2014/main" id="{E6762A09-6EB3-DF4A-8493-FE0FA2B976EB}"/>
              </a:ext>
            </a:extLst>
          </p:cNvPr>
          <p:cNvSpPr txBox="1"/>
          <p:nvPr/>
        </p:nvSpPr>
        <p:spPr>
          <a:xfrm>
            <a:off x="307031" y="1774354"/>
            <a:ext cx="8483599" cy="3847207"/>
          </a:xfrm>
          <a:prstGeom prst="rect">
            <a:avLst/>
          </a:prstGeom>
          <a:noFill/>
        </p:spPr>
        <p:txBody>
          <a:bodyPr wrap="square" rtlCol="0">
            <a:spAutoFit/>
          </a:bodyPr>
          <a:lstStyle/>
          <a:p>
            <a:r>
              <a:rPr lang="en-US" sz="2000" dirty="0"/>
              <a:t>Policymaking ministries &amp; key legacy funders make up Foundry’s Governing Council:</a:t>
            </a:r>
            <a:br>
              <a:rPr lang="en-US" sz="2000" dirty="0"/>
            </a:br>
            <a:endParaRPr lang="en-US" sz="2000" dirty="0"/>
          </a:p>
          <a:p>
            <a:pPr marL="342900" indent="-342900">
              <a:buFont typeface="Arial" panose="020B0604020202020204" pitchFamily="34" charset="0"/>
              <a:buChar char="•"/>
            </a:pPr>
            <a:r>
              <a:rPr lang="en-US" sz="2000" dirty="0"/>
              <a:t>Graham Boeckh Foundation</a:t>
            </a:r>
          </a:p>
          <a:p>
            <a:pPr marL="342900" indent="-342900">
              <a:buFont typeface="Arial" panose="020B0604020202020204" pitchFamily="34" charset="0"/>
              <a:buChar char="•"/>
            </a:pPr>
            <a:r>
              <a:rPr lang="en-US" sz="2000" dirty="0"/>
              <a:t>Michael Smith Foundation of Health Research</a:t>
            </a:r>
          </a:p>
          <a:p>
            <a:pPr marL="342900" indent="-342900">
              <a:buFont typeface="Arial" panose="020B0604020202020204" pitchFamily="34" charset="0"/>
              <a:buChar char="•"/>
            </a:pPr>
            <a:r>
              <a:rPr lang="en-US" sz="2000" dirty="0"/>
              <a:t>Ministry of Health</a:t>
            </a:r>
          </a:p>
          <a:p>
            <a:pPr marL="342900" indent="-342900">
              <a:buFont typeface="Arial" panose="020B0604020202020204" pitchFamily="34" charset="0"/>
              <a:buChar char="•"/>
            </a:pPr>
            <a:r>
              <a:rPr lang="en-US" sz="2000" dirty="0"/>
              <a:t>Ministry of Mental Health and Addictions </a:t>
            </a:r>
          </a:p>
          <a:p>
            <a:pPr marL="342900" indent="-342900">
              <a:buFont typeface="Arial" panose="020B0604020202020204" pitchFamily="34" charset="0"/>
              <a:buChar char="•"/>
            </a:pPr>
            <a:r>
              <a:rPr lang="en-US" sz="2000" dirty="0"/>
              <a:t>Ministry of Children and Family Development</a:t>
            </a:r>
          </a:p>
          <a:p>
            <a:pPr marL="342900" indent="-342900">
              <a:buFont typeface="Arial" panose="020B0604020202020204" pitchFamily="34" charset="0"/>
              <a:buChar char="•"/>
            </a:pPr>
            <a:r>
              <a:rPr lang="en-US" sz="2000" dirty="0"/>
              <a:t>Providence Health Care   </a:t>
            </a:r>
          </a:p>
          <a:p>
            <a:pPr marL="342900" indent="-342900">
              <a:buFont typeface="Arial" panose="020B0604020202020204" pitchFamily="34" charset="0"/>
              <a:buChar char="•"/>
            </a:pPr>
            <a:r>
              <a:rPr lang="en-US" sz="2000" dirty="0"/>
              <a:t>St. Paul’s Foundation</a:t>
            </a:r>
          </a:p>
          <a:p>
            <a:pPr marL="285750" indent="-285750">
              <a:buFont typeface="Courier New" panose="02070309020205020404" pitchFamily="49" charset="0"/>
              <a:buChar char="o"/>
            </a:pPr>
            <a:endParaRPr lang="en-US" dirty="0"/>
          </a:p>
          <a:p>
            <a:pPr marL="285750" indent="-285750" algn="ctr">
              <a:buFontTx/>
              <a:buChar char="-"/>
            </a:pPr>
            <a:endParaRPr lang="en-US" dirty="0"/>
          </a:p>
        </p:txBody>
      </p:sp>
      <p:pic>
        <p:nvPicPr>
          <p:cNvPr id="5" name="Picture 4">
            <a:extLst>
              <a:ext uri="{FF2B5EF4-FFF2-40B4-BE49-F238E27FC236}">
                <a16:creationId xmlns:a16="http://schemas.microsoft.com/office/drawing/2014/main" id="{D43E86FF-3612-084D-8DBF-AFD35C2D208D}"/>
              </a:ext>
            </a:extLst>
          </p:cNvPr>
          <p:cNvPicPr>
            <a:picLocks noChangeAspect="1"/>
          </p:cNvPicPr>
          <p:nvPr/>
        </p:nvPicPr>
        <p:blipFill>
          <a:blip r:embed="rId3"/>
          <a:stretch>
            <a:fillRect/>
          </a:stretch>
        </p:blipFill>
        <p:spPr>
          <a:xfrm>
            <a:off x="5231219" y="1693319"/>
            <a:ext cx="5486400" cy="4572000"/>
          </a:xfrm>
          <a:prstGeom prst="rect">
            <a:avLst/>
          </a:prstGeom>
        </p:spPr>
      </p:pic>
      <p:pic>
        <p:nvPicPr>
          <p:cNvPr id="7" name="Picture 6">
            <a:extLst>
              <a:ext uri="{FF2B5EF4-FFF2-40B4-BE49-F238E27FC236}">
                <a16:creationId xmlns:a16="http://schemas.microsoft.com/office/drawing/2014/main" id="{54B8F9CD-9250-9C44-B449-B64C0043F573}"/>
              </a:ext>
            </a:extLst>
          </p:cNvPr>
          <p:cNvPicPr>
            <a:picLocks noChangeAspect="1"/>
          </p:cNvPicPr>
          <p:nvPr/>
        </p:nvPicPr>
        <p:blipFill>
          <a:blip r:embed="rId3"/>
          <a:stretch>
            <a:fillRect/>
          </a:stretch>
        </p:blipFill>
        <p:spPr>
          <a:xfrm>
            <a:off x="4603002" y="2784818"/>
            <a:ext cx="4079358" cy="3399465"/>
          </a:xfrm>
          <a:prstGeom prst="rect">
            <a:avLst/>
          </a:prstGeom>
        </p:spPr>
      </p:pic>
    </p:spTree>
    <p:extLst>
      <p:ext uri="{BB962C8B-B14F-4D97-AF65-F5344CB8AC3E}">
        <p14:creationId xmlns:p14="http://schemas.microsoft.com/office/powerpoint/2010/main" val="269959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4B552FC8-0478-B848-B047-38A56950FB82}" type="datetime4">
              <a:rPr lang="en-CA" smtClean="0"/>
              <a:pPr/>
              <a:t>January 9, 2020</a:t>
            </a:fld>
            <a:endParaRPr lang="en-US" dirty="0"/>
          </a:p>
        </p:txBody>
      </p:sp>
      <p:sp>
        <p:nvSpPr>
          <p:cNvPr id="3" name="Slide Number Placeholder 2"/>
          <p:cNvSpPr>
            <a:spLocks noGrp="1"/>
          </p:cNvSpPr>
          <p:nvPr>
            <p:ph type="sldNum" sz="quarter" idx="2"/>
          </p:nvPr>
        </p:nvSpPr>
        <p:spPr/>
        <p:txBody>
          <a:bodyPr/>
          <a:lstStyle/>
          <a:p>
            <a:fld id="{2066355A-084C-D24E-9AD2-7E4FC41EA627}" type="slidenum">
              <a:rPr lang="en-US" smtClean="0"/>
              <a:pPr/>
              <a:t>12</a:t>
            </a:fld>
            <a:endParaRPr lang="en-US" dirty="0"/>
          </a:p>
        </p:txBody>
      </p:sp>
      <p:pic>
        <p:nvPicPr>
          <p:cNvPr id="8" name="Picture 7" descr="A picture containing animal, coral&#10;&#10;Description automatically generated">
            <a:extLst>
              <a:ext uri="{FF2B5EF4-FFF2-40B4-BE49-F238E27FC236}">
                <a16:creationId xmlns:a16="http://schemas.microsoft.com/office/drawing/2014/main" id="{62811696-DD64-1C40-8C29-EBECAB59451E}"/>
              </a:ext>
            </a:extLst>
          </p:cNvPr>
          <p:cNvPicPr>
            <a:picLocks noChangeAspect="1"/>
          </p:cNvPicPr>
          <p:nvPr/>
        </p:nvPicPr>
        <p:blipFill>
          <a:blip r:embed="rId3">
            <a:alphaModFix amt="70000"/>
          </a:blip>
          <a:stretch>
            <a:fillRect/>
          </a:stretch>
        </p:blipFill>
        <p:spPr>
          <a:xfrm rot="2445449">
            <a:off x="1001676" y="72973"/>
            <a:ext cx="8054463" cy="6712052"/>
          </a:xfrm>
          <a:prstGeom prst="rect">
            <a:avLst/>
          </a:prstGeom>
        </p:spPr>
      </p:pic>
      <p:sp>
        <p:nvSpPr>
          <p:cNvPr id="9" name="TextBox 8">
            <a:extLst>
              <a:ext uri="{FF2B5EF4-FFF2-40B4-BE49-F238E27FC236}">
                <a16:creationId xmlns:a16="http://schemas.microsoft.com/office/drawing/2014/main" id="{6D8AB1AC-9FDF-6240-84B9-B75593275886}"/>
              </a:ext>
            </a:extLst>
          </p:cNvPr>
          <p:cNvSpPr txBox="1"/>
          <p:nvPr/>
        </p:nvSpPr>
        <p:spPr>
          <a:xfrm>
            <a:off x="1263169" y="2408203"/>
            <a:ext cx="6617661" cy="1938992"/>
          </a:xfrm>
          <a:prstGeom prst="rect">
            <a:avLst/>
          </a:prstGeom>
          <a:noFill/>
        </p:spPr>
        <p:txBody>
          <a:bodyPr wrap="square" rtlCol="0">
            <a:spAutoFit/>
          </a:bodyPr>
          <a:lstStyle/>
          <a:p>
            <a:pPr algn="ctr"/>
            <a:r>
              <a:rPr lang="en-US" sz="4000" b="1" dirty="0">
                <a:solidFill>
                  <a:schemeClr val="tx2"/>
                </a:solidFill>
              </a:rPr>
              <a:t>F</a:t>
            </a:r>
            <a:r>
              <a:rPr lang="en-US" sz="4000" b="1" dirty="0">
                <a:solidFill>
                  <a:schemeClr val="accent1"/>
                </a:solidFill>
              </a:rPr>
              <a:t>o</a:t>
            </a:r>
            <a:r>
              <a:rPr lang="en-US" sz="4000" b="1" dirty="0">
                <a:solidFill>
                  <a:schemeClr val="tx2"/>
                </a:solidFill>
              </a:rPr>
              <a:t>undry is 140+ partners working together under one brand </a:t>
            </a:r>
          </a:p>
        </p:txBody>
      </p:sp>
      <p:sp>
        <p:nvSpPr>
          <p:cNvPr id="10" name="Rectangle 9">
            <a:extLst>
              <a:ext uri="{FF2B5EF4-FFF2-40B4-BE49-F238E27FC236}">
                <a16:creationId xmlns:a16="http://schemas.microsoft.com/office/drawing/2014/main" id="{0A83B7D1-0F1E-7E4F-9AF1-7AF8035E7ABB}"/>
              </a:ext>
            </a:extLst>
          </p:cNvPr>
          <p:cNvSpPr/>
          <p:nvPr/>
        </p:nvSpPr>
        <p:spPr>
          <a:xfrm>
            <a:off x="-34995" y="-6330"/>
            <a:ext cx="3171880" cy="6247864"/>
          </a:xfrm>
          <a:prstGeom prst="rect">
            <a:avLst/>
          </a:prstGeom>
        </p:spPr>
        <p:txBody>
          <a:bodyPr wrap="square">
            <a:spAutoFit/>
          </a:bodyPr>
          <a:lstStyle/>
          <a:p>
            <a:r>
              <a:rPr lang="en-US" sz="1000" dirty="0">
                <a:solidFill>
                  <a:schemeClr val="tx1">
                    <a:lumMod val="60000"/>
                    <a:lumOff val="40000"/>
                  </a:schemeClr>
                </a:solidFill>
              </a:rPr>
              <a:t>Abbotsford Division of Family Practice</a:t>
            </a:r>
          </a:p>
          <a:p>
            <a:r>
              <a:rPr lang="en-US" sz="1000" dirty="0">
                <a:solidFill>
                  <a:schemeClr val="tx1">
                    <a:lumMod val="60000"/>
                    <a:lumOff val="40000"/>
                  </a:schemeClr>
                </a:solidFill>
              </a:rPr>
              <a:t>Abbotsford School District (School District 34)</a:t>
            </a:r>
          </a:p>
          <a:p>
            <a:r>
              <a:rPr lang="en-US" sz="1000" dirty="0">
                <a:solidFill>
                  <a:schemeClr val="tx1">
                    <a:lumMod val="60000"/>
                    <a:lumOff val="40000"/>
                  </a:schemeClr>
                </a:solidFill>
              </a:rPr>
              <a:t>Aboriginal Education Council</a:t>
            </a:r>
          </a:p>
          <a:p>
            <a:r>
              <a:rPr lang="en-US" sz="1000" dirty="0">
                <a:solidFill>
                  <a:schemeClr val="tx1">
                    <a:lumMod val="60000"/>
                    <a:lumOff val="40000"/>
                  </a:schemeClr>
                </a:solidFill>
              </a:rPr>
              <a:t>Access Centre Penticton</a:t>
            </a:r>
          </a:p>
          <a:p>
            <a:r>
              <a:rPr lang="en-US" sz="1000" dirty="0">
                <a:solidFill>
                  <a:schemeClr val="tx1">
                    <a:lumMod val="60000"/>
                    <a:lumOff val="40000"/>
                  </a:schemeClr>
                </a:solidFill>
              </a:rPr>
              <a:t>Alouette Addictions Services</a:t>
            </a:r>
          </a:p>
          <a:p>
            <a:r>
              <a:rPr lang="en-US" sz="1000" dirty="0">
                <a:solidFill>
                  <a:schemeClr val="tx1">
                    <a:lumMod val="60000"/>
                    <a:lumOff val="40000"/>
                  </a:schemeClr>
                </a:solidFill>
              </a:rPr>
              <a:t>ARC (Adult Residential Care) Programs</a:t>
            </a:r>
          </a:p>
          <a:p>
            <a:r>
              <a:rPr lang="en-US" sz="1000" dirty="0">
                <a:solidFill>
                  <a:schemeClr val="tx1">
                    <a:lumMod val="60000"/>
                    <a:lumOff val="40000"/>
                  </a:schemeClr>
                </a:solidFill>
              </a:rPr>
              <a:t>Archway Community Services</a:t>
            </a:r>
          </a:p>
          <a:p>
            <a:r>
              <a:rPr lang="en-US" sz="1000" dirty="0">
                <a:solidFill>
                  <a:schemeClr val="tx1">
                    <a:lumMod val="60000"/>
                    <a:lumOff val="40000"/>
                  </a:schemeClr>
                </a:solidFill>
              </a:rPr>
              <a:t>BC Housing</a:t>
            </a:r>
          </a:p>
          <a:p>
            <a:r>
              <a:rPr lang="en-US" sz="1000" dirty="0">
                <a:solidFill>
                  <a:schemeClr val="tx1">
                    <a:lumMod val="60000"/>
                    <a:lumOff val="40000"/>
                  </a:schemeClr>
                </a:solidFill>
              </a:rPr>
              <a:t>BC Schizophrenia Society Penticton</a:t>
            </a:r>
          </a:p>
          <a:p>
            <a:r>
              <a:rPr lang="en-US" sz="1000" dirty="0" err="1">
                <a:solidFill>
                  <a:schemeClr val="tx1">
                    <a:lumMod val="60000"/>
                    <a:lumOff val="40000"/>
                  </a:schemeClr>
                </a:solidFill>
              </a:rPr>
              <a:t>BrainTrust</a:t>
            </a:r>
            <a:r>
              <a:rPr lang="en-US" sz="1000" dirty="0">
                <a:solidFill>
                  <a:schemeClr val="tx1">
                    <a:lumMod val="60000"/>
                    <a:lumOff val="40000"/>
                  </a:schemeClr>
                </a:solidFill>
              </a:rPr>
              <a:t> Canada</a:t>
            </a:r>
          </a:p>
          <a:p>
            <a:r>
              <a:rPr lang="en-US" sz="1000" dirty="0">
                <a:solidFill>
                  <a:schemeClr val="tx1">
                    <a:lumMod val="60000"/>
                    <a:lumOff val="40000"/>
                  </a:schemeClr>
                </a:solidFill>
              </a:rPr>
              <a:t>Broadway Youth Resource Centre</a:t>
            </a:r>
          </a:p>
          <a:p>
            <a:r>
              <a:rPr lang="en-US" sz="1000" dirty="0">
                <a:solidFill>
                  <a:schemeClr val="tx1">
                    <a:lumMod val="60000"/>
                    <a:lumOff val="40000"/>
                  </a:schemeClr>
                </a:solidFill>
              </a:rPr>
              <a:t>Campbell River and District Division </a:t>
            </a:r>
            <a:br>
              <a:rPr lang="en-US" sz="1000" dirty="0">
                <a:solidFill>
                  <a:schemeClr val="tx1">
                    <a:lumMod val="60000"/>
                    <a:lumOff val="40000"/>
                  </a:schemeClr>
                </a:solidFill>
              </a:rPr>
            </a:br>
            <a:r>
              <a:rPr lang="en-US" sz="1000" dirty="0">
                <a:solidFill>
                  <a:schemeClr val="tx1">
                    <a:lumMod val="60000"/>
                    <a:lumOff val="40000"/>
                  </a:schemeClr>
                </a:solidFill>
              </a:rPr>
              <a:t>of Family Practice</a:t>
            </a:r>
          </a:p>
          <a:p>
            <a:r>
              <a:rPr lang="en-US" sz="1000" dirty="0">
                <a:solidFill>
                  <a:schemeClr val="tx1">
                    <a:lumMod val="60000"/>
                    <a:lumOff val="40000"/>
                  </a:schemeClr>
                </a:solidFill>
              </a:rPr>
              <a:t>Campbell River Community Literacy </a:t>
            </a:r>
            <a:br>
              <a:rPr lang="en-US" sz="1000" dirty="0">
                <a:solidFill>
                  <a:schemeClr val="tx1">
                    <a:lumMod val="60000"/>
                    <a:lumOff val="40000"/>
                  </a:schemeClr>
                </a:solidFill>
              </a:rPr>
            </a:br>
            <a:r>
              <a:rPr lang="en-US" sz="1000" dirty="0">
                <a:solidFill>
                  <a:schemeClr val="tx1">
                    <a:lumMod val="60000"/>
                    <a:lumOff val="40000"/>
                  </a:schemeClr>
                </a:solidFill>
              </a:rPr>
              <a:t>Association</a:t>
            </a:r>
          </a:p>
          <a:p>
            <a:r>
              <a:rPr lang="en-US" sz="1000" dirty="0">
                <a:solidFill>
                  <a:schemeClr val="tx1">
                    <a:lumMod val="60000"/>
                    <a:lumOff val="40000"/>
                  </a:schemeClr>
                </a:solidFill>
              </a:rPr>
              <a:t>Campbell River Family Services</a:t>
            </a:r>
          </a:p>
          <a:p>
            <a:r>
              <a:rPr lang="en-US" sz="1000" dirty="0">
                <a:solidFill>
                  <a:schemeClr val="tx1">
                    <a:lumMod val="60000"/>
                    <a:lumOff val="40000"/>
                  </a:schemeClr>
                </a:solidFill>
              </a:rPr>
              <a:t>Canadian Mental Health</a:t>
            </a:r>
            <a:br>
              <a:rPr lang="en-US" sz="1000" dirty="0">
                <a:solidFill>
                  <a:schemeClr val="tx1">
                    <a:lumMod val="60000"/>
                    <a:lumOff val="40000"/>
                  </a:schemeClr>
                </a:solidFill>
              </a:rPr>
            </a:br>
            <a:r>
              <a:rPr lang="en-US" sz="1000" dirty="0">
                <a:solidFill>
                  <a:schemeClr val="tx1">
                    <a:lumMod val="60000"/>
                    <a:lumOff val="40000"/>
                  </a:schemeClr>
                </a:solidFill>
              </a:rPr>
              <a:t> Association</a:t>
            </a:r>
          </a:p>
          <a:p>
            <a:r>
              <a:rPr lang="en-US" sz="1000" dirty="0">
                <a:solidFill>
                  <a:schemeClr val="tx1">
                    <a:lumMod val="60000"/>
                    <a:lumOff val="40000"/>
                  </a:schemeClr>
                </a:solidFill>
              </a:rPr>
              <a:t>Canadian Mental </a:t>
            </a:r>
            <a:br>
              <a:rPr lang="en-US" sz="1000" dirty="0">
                <a:solidFill>
                  <a:schemeClr val="tx1">
                    <a:lumMod val="60000"/>
                    <a:lumOff val="40000"/>
                  </a:schemeClr>
                </a:solidFill>
              </a:rPr>
            </a:br>
            <a:r>
              <a:rPr lang="en-US" sz="1000" dirty="0">
                <a:solidFill>
                  <a:schemeClr val="tx1">
                    <a:lumMod val="60000"/>
                    <a:lumOff val="40000"/>
                  </a:schemeClr>
                </a:solidFill>
              </a:rPr>
              <a:t>Health </a:t>
            </a:r>
            <a:br>
              <a:rPr lang="en-US" sz="1000" dirty="0">
                <a:solidFill>
                  <a:schemeClr val="tx1">
                    <a:lumMod val="60000"/>
                    <a:lumOff val="40000"/>
                  </a:schemeClr>
                </a:solidFill>
              </a:rPr>
            </a:br>
            <a:r>
              <a:rPr lang="en-US" sz="1000" dirty="0">
                <a:solidFill>
                  <a:schemeClr val="tx1">
                    <a:lumMod val="60000"/>
                    <a:lumOff val="40000"/>
                  </a:schemeClr>
                </a:solidFill>
              </a:rPr>
              <a:t>Association North</a:t>
            </a:r>
          </a:p>
          <a:p>
            <a:r>
              <a:rPr lang="en-US" sz="1000" dirty="0">
                <a:solidFill>
                  <a:schemeClr val="tx1">
                    <a:lumMod val="60000"/>
                    <a:lumOff val="40000"/>
                  </a:schemeClr>
                </a:solidFill>
              </a:rPr>
              <a:t>And West Vancouver </a:t>
            </a:r>
            <a:br>
              <a:rPr lang="en-US" sz="1000" dirty="0">
                <a:solidFill>
                  <a:schemeClr val="tx1">
                    <a:lumMod val="60000"/>
                    <a:lumOff val="40000"/>
                  </a:schemeClr>
                </a:solidFill>
              </a:rPr>
            </a:br>
            <a:r>
              <a:rPr lang="en-US" sz="1000" dirty="0">
                <a:solidFill>
                  <a:schemeClr val="tx1">
                    <a:lumMod val="60000"/>
                    <a:lumOff val="40000"/>
                  </a:schemeClr>
                </a:solidFill>
              </a:rPr>
              <a:t>Branch</a:t>
            </a:r>
          </a:p>
          <a:p>
            <a:r>
              <a:rPr lang="en-US" sz="1000" dirty="0">
                <a:solidFill>
                  <a:schemeClr val="tx1">
                    <a:lumMod val="60000"/>
                    <a:lumOff val="40000"/>
                  </a:schemeClr>
                </a:solidFill>
              </a:rPr>
              <a:t>Canadian Mental Health </a:t>
            </a:r>
            <a:br>
              <a:rPr lang="en-US" sz="1000" dirty="0">
                <a:solidFill>
                  <a:schemeClr val="tx1">
                    <a:lumMod val="60000"/>
                    <a:lumOff val="40000"/>
                  </a:schemeClr>
                </a:solidFill>
              </a:rPr>
            </a:br>
            <a:r>
              <a:rPr lang="en-US" sz="1000" dirty="0">
                <a:solidFill>
                  <a:schemeClr val="tx1">
                    <a:lumMod val="60000"/>
                    <a:lumOff val="40000"/>
                  </a:schemeClr>
                </a:solidFill>
              </a:rPr>
              <a:t>Society – South Okanagan</a:t>
            </a:r>
          </a:p>
          <a:p>
            <a:r>
              <a:rPr lang="en-US" sz="1000" dirty="0">
                <a:solidFill>
                  <a:schemeClr val="tx1">
                    <a:lumMod val="60000"/>
                    <a:lumOff val="40000"/>
                  </a:schemeClr>
                </a:solidFill>
              </a:rPr>
              <a:t>Central Okanagan Divisions </a:t>
            </a:r>
            <a:br>
              <a:rPr lang="en-US" sz="1000" dirty="0">
                <a:solidFill>
                  <a:schemeClr val="tx1">
                    <a:lumMod val="60000"/>
                    <a:lumOff val="40000"/>
                  </a:schemeClr>
                </a:solidFill>
              </a:rPr>
            </a:br>
            <a:r>
              <a:rPr lang="en-US" sz="1000" dirty="0">
                <a:solidFill>
                  <a:schemeClr val="tx1">
                    <a:lumMod val="60000"/>
                    <a:lumOff val="40000"/>
                  </a:schemeClr>
                </a:solidFill>
              </a:rPr>
              <a:t>of Family Practice</a:t>
            </a:r>
          </a:p>
          <a:p>
            <a:r>
              <a:rPr lang="en-US" sz="1000" dirty="0">
                <a:solidFill>
                  <a:schemeClr val="tx1">
                    <a:lumMod val="60000"/>
                    <a:lumOff val="40000"/>
                  </a:schemeClr>
                </a:solidFill>
              </a:rPr>
              <a:t>Central Okanagan Food Bank</a:t>
            </a:r>
          </a:p>
          <a:p>
            <a:r>
              <a:rPr lang="en-US" sz="1000" dirty="0">
                <a:solidFill>
                  <a:schemeClr val="tx1">
                    <a:lumMod val="60000"/>
                    <a:lumOff val="40000"/>
                  </a:schemeClr>
                </a:solidFill>
              </a:rPr>
              <a:t>Child and Youth Mental Health and Substance Use Collaborative Central Okanagan Local Action Team</a:t>
            </a:r>
          </a:p>
          <a:p>
            <a:r>
              <a:rPr lang="en-US" sz="1000" dirty="0">
                <a:solidFill>
                  <a:schemeClr val="tx1">
                    <a:lumMod val="60000"/>
                    <a:lumOff val="40000"/>
                  </a:schemeClr>
                </a:solidFill>
              </a:rPr>
              <a:t>Children’s Health Foundation of Vancouver Island</a:t>
            </a:r>
          </a:p>
          <a:p>
            <a:r>
              <a:rPr lang="en-US" sz="1000" dirty="0">
                <a:solidFill>
                  <a:schemeClr val="tx1">
                    <a:lumMod val="60000"/>
                    <a:lumOff val="40000"/>
                  </a:schemeClr>
                </a:solidFill>
              </a:rPr>
              <a:t>City of North Vancouver</a:t>
            </a:r>
          </a:p>
          <a:p>
            <a:r>
              <a:rPr lang="en-US" sz="1000" dirty="0">
                <a:solidFill>
                  <a:schemeClr val="tx1">
                    <a:lumMod val="60000"/>
                    <a:lumOff val="40000"/>
                  </a:schemeClr>
                </a:solidFill>
              </a:rPr>
              <a:t>Coast Mental Health</a:t>
            </a:r>
          </a:p>
          <a:p>
            <a:r>
              <a:rPr lang="en-US" sz="1000" dirty="0">
                <a:solidFill>
                  <a:schemeClr val="tx1">
                    <a:lumMod val="60000"/>
                    <a:lumOff val="40000"/>
                  </a:schemeClr>
                </a:solidFill>
              </a:rPr>
              <a:t>Community Foundation of the South Okanagan</a:t>
            </a:r>
          </a:p>
          <a:p>
            <a:r>
              <a:rPr lang="en-US" sz="1000" dirty="0">
                <a:solidFill>
                  <a:schemeClr val="tx1">
                    <a:lumMod val="60000"/>
                    <a:lumOff val="40000"/>
                  </a:schemeClr>
                </a:solidFill>
              </a:rPr>
              <a:t>Community Living BC</a:t>
            </a:r>
          </a:p>
          <a:p>
            <a:r>
              <a:rPr lang="en-US" sz="1000" dirty="0">
                <a:solidFill>
                  <a:schemeClr val="tx1">
                    <a:lumMod val="60000"/>
                    <a:lumOff val="40000"/>
                  </a:schemeClr>
                </a:solidFill>
              </a:rPr>
              <a:t>Covenant House</a:t>
            </a:r>
          </a:p>
          <a:p>
            <a:r>
              <a:rPr lang="en-US" sz="1000" dirty="0">
                <a:solidFill>
                  <a:schemeClr val="tx1">
                    <a:lumMod val="60000"/>
                    <a:lumOff val="40000"/>
                  </a:schemeClr>
                </a:solidFill>
              </a:rPr>
              <a:t>District of North Vancouver</a:t>
            </a:r>
          </a:p>
          <a:p>
            <a:r>
              <a:rPr lang="en-US" sz="1000" dirty="0">
                <a:solidFill>
                  <a:schemeClr val="tx1">
                    <a:lumMod val="60000"/>
                    <a:lumOff val="40000"/>
                  </a:schemeClr>
                </a:solidFill>
              </a:rPr>
              <a:t>Family Smart</a:t>
            </a:r>
          </a:p>
          <a:p>
            <a:r>
              <a:rPr lang="en-US" sz="1000" dirty="0">
                <a:solidFill>
                  <a:schemeClr val="tx1">
                    <a:lumMod val="60000"/>
                    <a:lumOff val="40000"/>
                  </a:schemeClr>
                </a:solidFill>
              </a:rPr>
              <a:t>First Nations Health Authority</a:t>
            </a:r>
          </a:p>
          <a:p>
            <a:r>
              <a:rPr lang="en-US" sz="1000" dirty="0">
                <a:solidFill>
                  <a:schemeClr val="tx1">
                    <a:lumMod val="60000"/>
                    <a:lumOff val="40000"/>
                  </a:schemeClr>
                </a:solidFill>
              </a:rPr>
              <a:t>Fraser Health</a:t>
            </a:r>
          </a:p>
        </p:txBody>
      </p:sp>
      <p:sp>
        <p:nvSpPr>
          <p:cNvPr id="11" name="Rectangle 10">
            <a:extLst>
              <a:ext uri="{FF2B5EF4-FFF2-40B4-BE49-F238E27FC236}">
                <a16:creationId xmlns:a16="http://schemas.microsoft.com/office/drawing/2014/main" id="{5FA18E93-894B-DD47-8B1B-5C2633CB07B0}"/>
              </a:ext>
            </a:extLst>
          </p:cNvPr>
          <p:cNvSpPr/>
          <p:nvPr/>
        </p:nvSpPr>
        <p:spPr>
          <a:xfrm>
            <a:off x="3064558" y="-6330"/>
            <a:ext cx="3302659" cy="6555641"/>
          </a:xfrm>
          <a:prstGeom prst="rect">
            <a:avLst/>
          </a:prstGeom>
        </p:spPr>
        <p:txBody>
          <a:bodyPr wrap="square">
            <a:spAutoFit/>
          </a:bodyPr>
          <a:lstStyle/>
          <a:p>
            <a:r>
              <a:rPr lang="en-US" sz="1000" dirty="0">
                <a:solidFill>
                  <a:schemeClr val="tx1">
                    <a:lumMod val="60000"/>
                    <a:lumOff val="40000"/>
                  </a:schemeClr>
                </a:solidFill>
              </a:rPr>
              <a:t>Fraser Valley Aboriginal Children and Family </a:t>
            </a:r>
            <a:br>
              <a:rPr lang="en-US" sz="1000" dirty="0">
                <a:solidFill>
                  <a:schemeClr val="tx1">
                    <a:lumMod val="60000"/>
                    <a:lumOff val="40000"/>
                  </a:schemeClr>
                </a:solidFill>
              </a:rPr>
            </a:br>
            <a:r>
              <a:rPr lang="en-US" sz="1000" dirty="0">
                <a:solidFill>
                  <a:schemeClr val="tx1">
                    <a:lumMod val="60000"/>
                    <a:lumOff val="40000"/>
                  </a:schemeClr>
                </a:solidFill>
              </a:rPr>
              <a:t>Services Society</a:t>
            </a:r>
          </a:p>
          <a:p>
            <a:r>
              <a:rPr lang="en-US" sz="1000" dirty="0">
                <a:solidFill>
                  <a:schemeClr val="tx1">
                    <a:lumMod val="60000"/>
                    <a:lumOff val="40000"/>
                  </a:schemeClr>
                </a:solidFill>
              </a:rPr>
              <a:t>Fraser Valley Youth Society</a:t>
            </a:r>
            <a:endParaRPr lang="en-US" sz="1100" dirty="0"/>
          </a:p>
          <a:p>
            <a:r>
              <a:rPr lang="en-US" sz="1000" dirty="0">
                <a:solidFill>
                  <a:schemeClr val="tx1">
                    <a:lumMod val="60000"/>
                    <a:lumOff val="40000"/>
                  </a:schemeClr>
                </a:solidFill>
              </a:rPr>
              <a:t>Graham </a:t>
            </a:r>
            <a:r>
              <a:rPr lang="en-US" sz="1000" dirty="0" err="1">
                <a:solidFill>
                  <a:schemeClr val="tx1">
                    <a:lumMod val="60000"/>
                    <a:lumOff val="40000"/>
                  </a:schemeClr>
                </a:solidFill>
              </a:rPr>
              <a:t>Boeckh</a:t>
            </a:r>
            <a:r>
              <a:rPr lang="en-US" sz="1000" dirty="0">
                <a:solidFill>
                  <a:schemeClr val="tx1">
                    <a:lumMod val="60000"/>
                    <a:lumOff val="40000"/>
                  </a:schemeClr>
                </a:solidFill>
              </a:rPr>
              <a:t> Foundation</a:t>
            </a:r>
          </a:p>
          <a:p>
            <a:r>
              <a:rPr lang="en-US" sz="1000" dirty="0">
                <a:solidFill>
                  <a:schemeClr val="tx1">
                    <a:lumMod val="60000"/>
                    <a:lumOff val="40000"/>
                  </a:schemeClr>
                </a:solidFill>
              </a:rPr>
              <a:t>GT Hiring</a:t>
            </a:r>
          </a:p>
          <a:p>
            <a:r>
              <a:rPr lang="en-US" sz="1000" dirty="0">
                <a:solidFill>
                  <a:schemeClr val="tx1">
                    <a:lumMod val="60000"/>
                    <a:lumOff val="40000"/>
                  </a:schemeClr>
                </a:solidFill>
              </a:rPr>
              <a:t>Hollyburn Family Services</a:t>
            </a:r>
          </a:p>
          <a:p>
            <a:r>
              <a:rPr lang="en-US" sz="1000" dirty="0">
                <a:solidFill>
                  <a:schemeClr val="tx1">
                    <a:lumMod val="60000"/>
                    <a:lumOff val="40000"/>
                  </a:schemeClr>
                </a:solidFill>
              </a:rPr>
              <a:t>Impact Youth Substance Use Services</a:t>
            </a:r>
          </a:p>
          <a:p>
            <a:r>
              <a:rPr lang="en-US" sz="1000" dirty="0">
                <a:solidFill>
                  <a:schemeClr val="tx1">
                    <a:lumMod val="60000"/>
                    <a:lumOff val="40000"/>
                  </a:schemeClr>
                </a:solidFill>
              </a:rPr>
              <a:t>Institute of Families/The FORCE Society</a:t>
            </a:r>
          </a:p>
          <a:p>
            <a:r>
              <a:rPr lang="en-US" sz="1000" dirty="0">
                <a:solidFill>
                  <a:schemeClr val="tx1">
                    <a:lumMod val="60000"/>
                    <a:lumOff val="40000"/>
                  </a:schemeClr>
                </a:solidFill>
              </a:rPr>
              <a:t>Interior Health</a:t>
            </a:r>
          </a:p>
          <a:p>
            <a:r>
              <a:rPr lang="en-US" sz="1000" dirty="0">
                <a:solidFill>
                  <a:schemeClr val="tx1">
                    <a:lumMod val="60000"/>
                    <a:lumOff val="40000"/>
                  </a:schemeClr>
                </a:solidFill>
              </a:rPr>
              <a:t>Island Health</a:t>
            </a:r>
          </a:p>
          <a:p>
            <a:r>
              <a:rPr lang="en-US" sz="1000" dirty="0">
                <a:solidFill>
                  <a:schemeClr val="tx1">
                    <a:lumMod val="60000"/>
                    <a:lumOff val="40000"/>
                  </a:schemeClr>
                </a:solidFill>
              </a:rPr>
              <a:t>Justice Education Society</a:t>
            </a:r>
          </a:p>
          <a:p>
            <a:r>
              <a:rPr lang="en-US" sz="1000" dirty="0">
                <a:solidFill>
                  <a:schemeClr val="tx1">
                    <a:lumMod val="60000"/>
                    <a:lumOff val="40000"/>
                  </a:schemeClr>
                </a:solidFill>
              </a:rPr>
              <a:t>Kelowna Community Resources</a:t>
            </a:r>
          </a:p>
          <a:p>
            <a:r>
              <a:rPr lang="en-US" sz="1000" dirty="0">
                <a:solidFill>
                  <a:schemeClr val="tx1">
                    <a:lumMod val="60000"/>
                    <a:lumOff val="40000"/>
                  </a:schemeClr>
                </a:solidFill>
              </a:rPr>
              <a:t>Kwakiutl District Council</a:t>
            </a:r>
          </a:p>
          <a:p>
            <a:r>
              <a:rPr lang="en-US" sz="1000" dirty="0">
                <a:solidFill>
                  <a:schemeClr val="tx1">
                    <a:lumMod val="60000"/>
                    <a:lumOff val="40000"/>
                  </a:schemeClr>
                </a:solidFill>
              </a:rPr>
              <a:t>Maple Ridge-Pitt Meadows Community Services </a:t>
            </a:r>
          </a:p>
          <a:p>
            <a:r>
              <a:rPr lang="en-US" sz="1000" dirty="0">
                <a:solidFill>
                  <a:schemeClr val="tx1">
                    <a:lumMod val="60000"/>
                    <a:lumOff val="40000"/>
                  </a:schemeClr>
                </a:solidFill>
              </a:rPr>
              <a:t>Maximus Canada (Operating as Work BC)</a:t>
            </a:r>
          </a:p>
          <a:p>
            <a:r>
              <a:rPr lang="en-US" sz="1000" dirty="0">
                <a:solidFill>
                  <a:schemeClr val="tx1">
                    <a:lumMod val="60000"/>
                    <a:lumOff val="40000"/>
                  </a:schemeClr>
                </a:solidFill>
              </a:rPr>
              <a:t>Ministry of Children and Family Development</a:t>
            </a:r>
          </a:p>
          <a:p>
            <a:r>
              <a:rPr lang="en-US" sz="1000" dirty="0">
                <a:solidFill>
                  <a:schemeClr val="tx1">
                    <a:lumMod val="60000"/>
                    <a:lumOff val="40000"/>
                  </a:schemeClr>
                </a:solidFill>
              </a:rPr>
              <a:t>Ministry of Health</a:t>
            </a: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r>
              <a:rPr lang="en-US" sz="1000" dirty="0">
                <a:solidFill>
                  <a:schemeClr val="tx1">
                    <a:lumMod val="60000"/>
                    <a:lumOff val="40000"/>
                  </a:schemeClr>
                </a:solidFill>
              </a:rPr>
              <a:t>Ministry of Social Development &amp; Poverty Reduction</a:t>
            </a:r>
          </a:p>
          <a:p>
            <a:r>
              <a:rPr lang="en-US" sz="1000" dirty="0">
                <a:solidFill>
                  <a:schemeClr val="tx1">
                    <a:lumMod val="60000"/>
                    <a:lumOff val="40000"/>
                  </a:schemeClr>
                </a:solidFill>
              </a:rPr>
              <a:t>Ministry of Social Development and Social Innovation</a:t>
            </a:r>
          </a:p>
          <a:p>
            <a:r>
              <a:rPr lang="en-US" sz="1000" dirty="0">
                <a:solidFill>
                  <a:schemeClr val="tx1">
                    <a:lumMod val="60000"/>
                    <a:lumOff val="40000"/>
                  </a:schemeClr>
                </a:solidFill>
              </a:rPr>
              <a:t>Michael Smith Foundation for Health Research</a:t>
            </a:r>
          </a:p>
          <a:p>
            <a:r>
              <a:rPr lang="en-US" sz="1000" dirty="0">
                <a:solidFill>
                  <a:schemeClr val="tx1">
                    <a:lumMod val="60000"/>
                    <a:lumOff val="40000"/>
                  </a:schemeClr>
                </a:solidFill>
              </a:rPr>
              <a:t>Moms Stop the Harm</a:t>
            </a:r>
          </a:p>
          <a:p>
            <a:r>
              <a:rPr lang="en-US" sz="1000" dirty="0">
                <a:solidFill>
                  <a:schemeClr val="tx1">
                    <a:lumMod val="60000"/>
                    <a:lumOff val="40000"/>
                  </a:schemeClr>
                </a:solidFill>
              </a:rPr>
              <a:t>North Island Employment Foundation</a:t>
            </a:r>
          </a:p>
          <a:p>
            <a:r>
              <a:rPr lang="en-US" sz="1000" dirty="0">
                <a:solidFill>
                  <a:schemeClr val="tx1">
                    <a:lumMod val="60000"/>
                    <a:lumOff val="40000"/>
                  </a:schemeClr>
                </a:solidFill>
              </a:rPr>
              <a:t>North Vancouver School District</a:t>
            </a:r>
          </a:p>
          <a:p>
            <a:r>
              <a:rPr lang="en-US" sz="1000" dirty="0">
                <a:solidFill>
                  <a:schemeClr val="tx1">
                    <a:lumMod val="60000"/>
                    <a:lumOff val="40000"/>
                  </a:schemeClr>
                </a:solidFill>
              </a:rPr>
              <a:t>Northern Health</a:t>
            </a:r>
          </a:p>
          <a:p>
            <a:r>
              <a:rPr lang="en-US" sz="1000" dirty="0">
                <a:solidFill>
                  <a:schemeClr val="tx1">
                    <a:lumMod val="60000"/>
                    <a:lumOff val="40000"/>
                  </a:schemeClr>
                </a:solidFill>
              </a:rPr>
              <a:t>Okanagan Boys and Girls Clubs</a:t>
            </a:r>
          </a:p>
          <a:p>
            <a:r>
              <a:rPr lang="en-US" sz="1000" dirty="0" err="1">
                <a:solidFill>
                  <a:schemeClr val="tx1">
                    <a:lumMod val="60000"/>
                    <a:lumOff val="40000"/>
                  </a:schemeClr>
                </a:solidFill>
              </a:rPr>
              <a:t>OneSky</a:t>
            </a:r>
            <a:r>
              <a:rPr lang="en-US" sz="1000" dirty="0">
                <a:solidFill>
                  <a:schemeClr val="tx1">
                    <a:lumMod val="60000"/>
                    <a:lumOff val="40000"/>
                  </a:schemeClr>
                </a:solidFill>
              </a:rPr>
              <a:t> Community Resources</a:t>
            </a:r>
          </a:p>
          <a:p>
            <a:r>
              <a:rPr lang="en-US" sz="1000" dirty="0">
                <a:solidFill>
                  <a:schemeClr val="tx1">
                    <a:lumMod val="60000"/>
                    <a:lumOff val="40000"/>
                  </a:schemeClr>
                </a:solidFill>
              </a:rPr>
              <a:t>Options for Sexual Health</a:t>
            </a:r>
          </a:p>
          <a:p>
            <a:r>
              <a:rPr lang="en-US" sz="1000" dirty="0">
                <a:solidFill>
                  <a:schemeClr val="tx1">
                    <a:lumMod val="60000"/>
                    <a:lumOff val="40000"/>
                  </a:schemeClr>
                </a:solidFill>
              </a:rPr>
              <a:t>Pathways - Addiction Resource Centre</a:t>
            </a:r>
          </a:p>
          <a:p>
            <a:r>
              <a:rPr lang="en-US" sz="1000" dirty="0">
                <a:solidFill>
                  <a:schemeClr val="tx1">
                    <a:lumMod val="60000"/>
                    <a:lumOff val="40000"/>
                  </a:schemeClr>
                </a:solidFill>
              </a:rPr>
              <a:t>Prince George and District Elizabeth Fry Society</a:t>
            </a:r>
          </a:p>
          <a:p>
            <a:r>
              <a:rPr lang="en-US" sz="1000" dirty="0">
                <a:solidFill>
                  <a:schemeClr val="tx1">
                    <a:lumMod val="60000"/>
                    <a:lumOff val="40000"/>
                  </a:schemeClr>
                </a:solidFill>
              </a:rPr>
              <a:t>Prince George Division of Family Practice</a:t>
            </a:r>
          </a:p>
        </p:txBody>
      </p:sp>
      <p:sp>
        <p:nvSpPr>
          <p:cNvPr id="12" name="Rectangle 11">
            <a:extLst>
              <a:ext uri="{FF2B5EF4-FFF2-40B4-BE49-F238E27FC236}">
                <a16:creationId xmlns:a16="http://schemas.microsoft.com/office/drawing/2014/main" id="{841621CA-19C8-EE48-9539-3893DF2CF22B}"/>
              </a:ext>
            </a:extLst>
          </p:cNvPr>
          <p:cNvSpPr/>
          <p:nvPr/>
        </p:nvSpPr>
        <p:spPr>
          <a:xfrm>
            <a:off x="6065055" y="228"/>
            <a:ext cx="3097987" cy="6678751"/>
          </a:xfrm>
          <a:prstGeom prst="rect">
            <a:avLst/>
          </a:prstGeom>
        </p:spPr>
        <p:txBody>
          <a:bodyPr wrap="square">
            <a:spAutoFit/>
          </a:bodyPr>
          <a:lstStyle/>
          <a:p>
            <a:r>
              <a:rPr lang="en-US" sz="1000" dirty="0">
                <a:solidFill>
                  <a:schemeClr val="tx1">
                    <a:lumMod val="60000"/>
                    <a:lumOff val="40000"/>
                  </a:schemeClr>
                </a:solidFill>
              </a:rPr>
              <a:t>Providence Health Care</a:t>
            </a:r>
          </a:p>
          <a:p>
            <a:r>
              <a:rPr lang="en-US" sz="1000" dirty="0">
                <a:solidFill>
                  <a:schemeClr val="tx1">
                    <a:lumMod val="60000"/>
                    <a:lumOff val="40000"/>
                  </a:schemeClr>
                </a:solidFill>
              </a:rPr>
              <a:t>Provincial Health Services Authority – Trans Care BC</a:t>
            </a:r>
          </a:p>
          <a:p>
            <a:r>
              <a:rPr lang="en-US" sz="1000" dirty="0">
                <a:solidFill>
                  <a:schemeClr val="tx1">
                    <a:lumMod val="60000"/>
                    <a:lumOff val="40000"/>
                  </a:schemeClr>
                </a:solidFill>
              </a:rPr>
              <a:t>Reach Out Youth Counselling</a:t>
            </a:r>
          </a:p>
          <a:p>
            <a:r>
              <a:rPr lang="en-US" sz="1000" dirty="0">
                <a:solidFill>
                  <a:schemeClr val="tx1">
                    <a:lumMod val="60000"/>
                    <a:lumOff val="40000"/>
                  </a:schemeClr>
                </a:solidFill>
              </a:rPr>
              <a:t>Richmond Addictions Service Society</a:t>
            </a:r>
          </a:p>
          <a:p>
            <a:r>
              <a:rPr lang="en-US" sz="1000" dirty="0" err="1">
                <a:solidFill>
                  <a:schemeClr val="tx1">
                    <a:lumMod val="60000"/>
                    <a:lumOff val="40000"/>
                  </a:schemeClr>
                </a:solidFill>
              </a:rPr>
              <a:t>Sasamans</a:t>
            </a:r>
            <a:r>
              <a:rPr lang="en-US" sz="1000" dirty="0">
                <a:solidFill>
                  <a:schemeClr val="tx1">
                    <a:lumMod val="60000"/>
                    <a:lumOff val="40000"/>
                  </a:schemeClr>
                </a:solidFill>
              </a:rPr>
              <a:t> Society</a:t>
            </a:r>
          </a:p>
          <a:p>
            <a:r>
              <a:rPr lang="en-US" sz="1000" dirty="0">
                <a:solidFill>
                  <a:schemeClr val="tx1">
                    <a:lumMod val="60000"/>
                    <a:lumOff val="40000"/>
                  </a:schemeClr>
                </a:solidFill>
              </a:rPr>
              <a:t>School District 23</a:t>
            </a:r>
          </a:p>
          <a:p>
            <a:r>
              <a:rPr lang="en-US" sz="1000" dirty="0">
                <a:solidFill>
                  <a:schemeClr val="tx1">
                    <a:lumMod val="60000"/>
                    <a:lumOff val="40000"/>
                  </a:schemeClr>
                </a:solidFill>
              </a:rPr>
              <a:t>School District 57</a:t>
            </a:r>
          </a:p>
          <a:p>
            <a:r>
              <a:rPr lang="en-US" sz="1000" dirty="0">
                <a:solidFill>
                  <a:schemeClr val="tx1">
                    <a:lumMod val="60000"/>
                    <a:lumOff val="40000"/>
                  </a:schemeClr>
                </a:solidFill>
              </a:rPr>
              <a:t>School District 72</a:t>
            </a:r>
          </a:p>
          <a:p>
            <a:r>
              <a:rPr lang="en-US" sz="1000" dirty="0">
                <a:solidFill>
                  <a:schemeClr val="tx1">
                    <a:lumMod val="60000"/>
                    <a:lumOff val="40000"/>
                  </a:schemeClr>
                </a:solidFill>
              </a:rPr>
              <a:t>SMART Recovery</a:t>
            </a:r>
          </a:p>
          <a:p>
            <a:r>
              <a:rPr lang="en-US" sz="1000" dirty="0">
                <a:solidFill>
                  <a:schemeClr val="tx1">
                    <a:lumMod val="60000"/>
                    <a:lumOff val="40000"/>
                  </a:schemeClr>
                </a:solidFill>
              </a:rPr>
              <a:t>SMART Umbrella Society</a:t>
            </a:r>
          </a:p>
          <a:p>
            <a:r>
              <a:rPr lang="en-US" sz="1000" dirty="0">
                <a:solidFill>
                  <a:schemeClr val="tx1">
                    <a:lumMod val="60000"/>
                    <a:lumOff val="40000"/>
                  </a:schemeClr>
                </a:solidFill>
              </a:rPr>
              <a:t>South Okanagan Brain Injury Society</a:t>
            </a:r>
          </a:p>
          <a:p>
            <a:r>
              <a:rPr lang="en-US" sz="1000" dirty="0">
                <a:solidFill>
                  <a:schemeClr val="tx1">
                    <a:lumMod val="60000"/>
                    <a:lumOff val="40000"/>
                  </a:schemeClr>
                </a:solidFill>
              </a:rPr>
              <a:t>St. Paul’s Foundation Stepping Stones Counselling Group</a:t>
            </a:r>
            <a:br>
              <a:rPr lang="en-US" sz="1000" dirty="0">
                <a:solidFill>
                  <a:schemeClr val="tx1">
                    <a:lumMod val="60000"/>
                    <a:lumOff val="40000"/>
                  </a:schemeClr>
                </a:solidFill>
              </a:rPr>
            </a:br>
            <a:r>
              <a:rPr lang="en-US" sz="1000" dirty="0">
                <a:solidFill>
                  <a:schemeClr val="tx1">
                    <a:lumMod val="60000"/>
                    <a:lumOff val="40000"/>
                  </a:schemeClr>
                </a:solidFill>
              </a:rPr>
              <a:t>Terrace and District Community Services Society </a:t>
            </a: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endParaRPr lang="en-US" sz="1000" dirty="0">
              <a:solidFill>
                <a:schemeClr val="tx1">
                  <a:lumMod val="60000"/>
                  <a:lumOff val="40000"/>
                </a:schemeClr>
              </a:solidFill>
            </a:endParaRPr>
          </a:p>
          <a:p>
            <a:r>
              <a:rPr lang="en-US" sz="1000" dirty="0">
                <a:solidFill>
                  <a:schemeClr val="tx1">
                    <a:lumMod val="60000"/>
                    <a:lumOff val="40000"/>
                  </a:schemeClr>
                </a:solidFill>
              </a:rPr>
              <a:t>The Bridge Youth and Family Services</a:t>
            </a:r>
          </a:p>
          <a:p>
            <a:r>
              <a:rPr lang="en-US" sz="1000" dirty="0">
                <a:solidFill>
                  <a:schemeClr val="tx1">
                    <a:lumMod val="60000"/>
                    <a:lumOff val="40000"/>
                  </a:schemeClr>
                </a:solidFill>
              </a:rPr>
              <a:t>The Intersect Youth and Family Services Society</a:t>
            </a:r>
          </a:p>
          <a:p>
            <a:r>
              <a:rPr lang="en-US" sz="1000" dirty="0">
                <a:solidFill>
                  <a:schemeClr val="tx1">
                    <a:lumMod val="60000"/>
                    <a:lumOff val="40000"/>
                  </a:schemeClr>
                </a:solidFill>
              </a:rPr>
              <a:t>The John Howard Society of North Island</a:t>
            </a:r>
          </a:p>
          <a:p>
            <a:r>
              <a:rPr lang="en-US" sz="1000" dirty="0">
                <a:solidFill>
                  <a:schemeClr val="tx1">
                    <a:lumMod val="60000"/>
                    <a:lumOff val="40000"/>
                  </a:schemeClr>
                </a:solidFill>
              </a:rPr>
              <a:t>University of British Columbia – Okanagan</a:t>
            </a:r>
          </a:p>
          <a:p>
            <a:r>
              <a:rPr lang="en-US" sz="1000" dirty="0">
                <a:solidFill>
                  <a:schemeClr val="tx1">
                    <a:lumMod val="60000"/>
                    <a:lumOff val="40000"/>
                  </a:schemeClr>
                </a:solidFill>
              </a:rPr>
              <a:t>University of British Columbia Family Practice Residency Program</a:t>
            </a:r>
          </a:p>
          <a:p>
            <a:r>
              <a:rPr lang="en-US" sz="1000" dirty="0">
                <a:solidFill>
                  <a:schemeClr val="tx1">
                    <a:lumMod val="60000"/>
                    <a:lumOff val="40000"/>
                  </a:schemeClr>
                </a:solidFill>
              </a:rPr>
              <a:t>Urban Health Research Initiative</a:t>
            </a:r>
          </a:p>
          <a:p>
            <a:r>
              <a:rPr lang="en-US" sz="1000" dirty="0">
                <a:solidFill>
                  <a:schemeClr val="tx1">
                    <a:lumMod val="60000"/>
                    <a:lumOff val="40000"/>
                  </a:schemeClr>
                </a:solidFill>
              </a:rPr>
              <a:t>Vancouver Coastal Health</a:t>
            </a:r>
          </a:p>
          <a:p>
            <a:r>
              <a:rPr lang="en-US" sz="1000" dirty="0">
                <a:solidFill>
                  <a:schemeClr val="tx1">
                    <a:lumMod val="60000"/>
                    <a:lumOff val="40000"/>
                  </a:schemeClr>
                </a:solidFill>
              </a:rPr>
              <a:t>Victoria Native Friendship Centre</a:t>
            </a:r>
          </a:p>
          <a:p>
            <a:r>
              <a:rPr lang="en-US" sz="1000" dirty="0">
                <a:solidFill>
                  <a:schemeClr val="tx1">
                    <a:lumMod val="60000"/>
                    <a:lumOff val="40000"/>
                  </a:schemeClr>
                </a:solidFill>
              </a:rPr>
              <a:t>Victoria Youth Clinic</a:t>
            </a:r>
          </a:p>
          <a:p>
            <a:r>
              <a:rPr lang="en-US" sz="1000" dirty="0">
                <a:solidFill>
                  <a:schemeClr val="tx1">
                    <a:lumMod val="60000"/>
                    <a:lumOff val="40000"/>
                  </a:schemeClr>
                </a:solidFill>
              </a:rPr>
              <a:t>Victoria Youth Custody Services</a:t>
            </a:r>
          </a:p>
          <a:p>
            <a:r>
              <a:rPr lang="en-US" sz="1000" dirty="0">
                <a:solidFill>
                  <a:schemeClr val="tx1">
                    <a:lumMod val="60000"/>
                    <a:lumOff val="40000"/>
                  </a:schemeClr>
                </a:solidFill>
              </a:rPr>
              <a:t>Vinyasa Yoga for Youth           </a:t>
            </a:r>
          </a:p>
          <a:p>
            <a:r>
              <a:rPr lang="en-US" sz="1000" dirty="0">
                <a:solidFill>
                  <a:schemeClr val="tx1">
                    <a:lumMod val="60000"/>
                    <a:lumOff val="40000"/>
                  </a:schemeClr>
                </a:solidFill>
              </a:rPr>
              <a:t>WCG Services</a:t>
            </a:r>
          </a:p>
          <a:p>
            <a:r>
              <a:rPr lang="en-US" sz="1000" dirty="0">
                <a:solidFill>
                  <a:schemeClr val="tx1">
                    <a:lumMod val="60000"/>
                    <a:lumOff val="40000"/>
                  </a:schemeClr>
                </a:solidFill>
              </a:rPr>
              <a:t>West Vancouver School District</a:t>
            </a:r>
          </a:p>
          <a:p>
            <a:r>
              <a:rPr lang="en-US" sz="1000" dirty="0">
                <a:solidFill>
                  <a:schemeClr val="tx1">
                    <a:lumMod val="60000"/>
                    <a:lumOff val="40000"/>
                  </a:schemeClr>
                </a:solidFill>
              </a:rPr>
              <a:t>Work BC</a:t>
            </a:r>
          </a:p>
          <a:p>
            <a:r>
              <a:rPr lang="en-US" sz="1000" dirty="0">
                <a:solidFill>
                  <a:schemeClr val="tx1">
                    <a:lumMod val="60000"/>
                    <a:lumOff val="40000"/>
                  </a:schemeClr>
                </a:solidFill>
              </a:rPr>
              <a:t>YMCA of Northern BC</a:t>
            </a:r>
          </a:p>
          <a:p>
            <a:r>
              <a:rPr lang="en-US" sz="1000" dirty="0">
                <a:solidFill>
                  <a:schemeClr val="tx1">
                    <a:lumMod val="60000"/>
                    <a:lumOff val="40000"/>
                  </a:schemeClr>
                </a:solidFill>
              </a:rPr>
              <a:t>YMCA of Okanagan</a:t>
            </a:r>
          </a:p>
          <a:p>
            <a:endParaRPr lang="en-US" dirty="0"/>
          </a:p>
        </p:txBody>
      </p:sp>
    </p:spTree>
    <p:extLst>
      <p:ext uri="{BB962C8B-B14F-4D97-AF65-F5344CB8AC3E}">
        <p14:creationId xmlns:p14="http://schemas.microsoft.com/office/powerpoint/2010/main" val="30543610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2DA62A-2D77-E946-9A8A-53DA64F3B2A8}"/>
              </a:ext>
            </a:extLst>
          </p:cNvPr>
          <p:cNvSpPr>
            <a:spLocks noGrp="1"/>
          </p:cNvSpPr>
          <p:nvPr>
            <p:ph type="title"/>
          </p:nvPr>
        </p:nvSpPr>
        <p:spPr>
          <a:xfrm>
            <a:off x="148166" y="392400"/>
            <a:ext cx="8847667" cy="563562"/>
          </a:xfrm>
        </p:spPr>
        <p:txBody>
          <a:bodyPr>
            <a:noAutofit/>
          </a:bodyPr>
          <a:lstStyle/>
          <a:p>
            <a:r>
              <a:rPr lang="en-US" sz="2300" dirty="0">
                <a:solidFill>
                  <a:schemeClr val="tx2"/>
                </a:solidFill>
              </a:rPr>
              <a:t>F</a:t>
            </a:r>
            <a:r>
              <a:rPr lang="en-US" sz="2300" dirty="0">
                <a:solidFill>
                  <a:schemeClr val="accent1"/>
                </a:solidFill>
              </a:rPr>
              <a:t>o</a:t>
            </a:r>
            <a:r>
              <a:rPr lang="en-US" sz="2300" dirty="0">
                <a:solidFill>
                  <a:schemeClr val="tx2"/>
                </a:solidFill>
              </a:rPr>
              <a:t>undry central office is the bridge between lead agencies, health authorities and government</a:t>
            </a:r>
            <a:endParaRPr lang="en-US" sz="2300" dirty="0"/>
          </a:p>
        </p:txBody>
      </p:sp>
      <p:sp>
        <p:nvSpPr>
          <p:cNvPr id="2" name="Date Placeholder 1"/>
          <p:cNvSpPr>
            <a:spLocks noGrp="1"/>
          </p:cNvSpPr>
          <p:nvPr>
            <p:ph type="dt" sz="half" idx="10"/>
          </p:nvPr>
        </p:nvSpPr>
        <p:spPr/>
        <p:txBody>
          <a:bodyPr/>
          <a:lstStyle/>
          <a:p>
            <a:fld id="{4B552FC8-0478-B848-B047-38A56950FB82}" type="datetime4">
              <a:rPr lang="en-CA" smtClean="0"/>
              <a:pPr/>
              <a:t>January 9, 2020</a:t>
            </a:fld>
            <a:endParaRPr lang="en-US"/>
          </a:p>
        </p:txBody>
      </p:sp>
      <p:sp>
        <p:nvSpPr>
          <p:cNvPr id="3" name="Slide Number Placeholder 2"/>
          <p:cNvSpPr>
            <a:spLocks noGrp="1"/>
          </p:cNvSpPr>
          <p:nvPr>
            <p:ph type="sldNum" sz="quarter" idx="12"/>
          </p:nvPr>
        </p:nvSpPr>
        <p:spPr/>
        <p:txBody>
          <a:bodyPr/>
          <a:lstStyle/>
          <a:p>
            <a:fld id="{2066355A-084C-D24E-9AD2-7E4FC41EA627}" type="slidenum">
              <a:rPr lang="en-US" smtClean="0"/>
              <a:pPr/>
              <a:t>13</a:t>
            </a:fld>
            <a:endParaRPr lang="en-US"/>
          </a:p>
        </p:txBody>
      </p:sp>
      <p:pic>
        <p:nvPicPr>
          <p:cNvPr id="7" name="Content Placeholder 6" descr="A close up of a logo&#10;&#10;Description automatically generated">
            <a:extLst>
              <a:ext uri="{FF2B5EF4-FFF2-40B4-BE49-F238E27FC236}">
                <a16:creationId xmlns:a16="http://schemas.microsoft.com/office/drawing/2014/main" id="{AF7A46F8-7AD4-6946-B4FA-DCDFE2517A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737"/>
          <a:stretch/>
        </p:blipFill>
        <p:spPr>
          <a:xfrm>
            <a:off x="-450372" y="955962"/>
            <a:ext cx="9716292" cy="5309357"/>
          </a:xfrm>
          <a:prstGeom prst="rect">
            <a:avLst/>
          </a:prstGeom>
        </p:spPr>
      </p:pic>
    </p:spTree>
    <p:extLst>
      <p:ext uri="{BB962C8B-B14F-4D97-AF65-F5344CB8AC3E}">
        <p14:creationId xmlns:p14="http://schemas.microsoft.com/office/powerpoint/2010/main" val="103793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9E05D2-8733-9F48-B4FF-FCEA5C61D787}"/>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42298B45-987E-9442-988A-4D4D624E5EBF}"/>
              </a:ext>
            </a:extLst>
          </p:cNvPr>
          <p:cNvSpPr>
            <a:spLocks noGrp="1"/>
          </p:cNvSpPr>
          <p:nvPr>
            <p:ph type="sldNum" sz="quarter" idx="12"/>
          </p:nvPr>
        </p:nvSpPr>
        <p:spPr/>
        <p:txBody>
          <a:bodyPr/>
          <a:lstStyle/>
          <a:p>
            <a:fld id="{2066355A-084C-D24E-9AD2-7E4FC41EA627}" type="slidenum">
              <a:rPr lang="en-US" smtClean="0"/>
              <a:t>14</a:t>
            </a:fld>
            <a:endParaRPr lang="en-US"/>
          </a:p>
        </p:txBody>
      </p:sp>
      <p:sp>
        <p:nvSpPr>
          <p:cNvPr id="4" name="Title 3">
            <a:extLst>
              <a:ext uri="{FF2B5EF4-FFF2-40B4-BE49-F238E27FC236}">
                <a16:creationId xmlns:a16="http://schemas.microsoft.com/office/drawing/2014/main" id="{7C489652-4540-9646-9B68-F2DFBFC6EEA9}"/>
              </a:ext>
            </a:extLst>
          </p:cNvPr>
          <p:cNvSpPr>
            <a:spLocks noGrp="1"/>
          </p:cNvSpPr>
          <p:nvPr>
            <p:ph type="title"/>
          </p:nvPr>
        </p:nvSpPr>
        <p:spPr>
          <a:xfrm>
            <a:off x="158687" y="409795"/>
            <a:ext cx="9132676" cy="563562"/>
          </a:xfrm>
        </p:spPr>
        <p:txBody>
          <a:bodyPr>
            <a:normAutofit fontScale="90000"/>
          </a:bodyPr>
          <a:lstStyle/>
          <a:p>
            <a:r>
              <a:rPr lang="en-CA" sz="2600" dirty="0">
                <a:solidFill>
                  <a:schemeClr val="tx2"/>
                </a:solidFill>
              </a:rPr>
              <a:t>F</a:t>
            </a:r>
            <a:r>
              <a:rPr lang="en-CA" sz="2600" dirty="0">
                <a:solidFill>
                  <a:schemeClr val="accent1"/>
                </a:solidFill>
              </a:rPr>
              <a:t>o</a:t>
            </a:r>
            <a:r>
              <a:rPr lang="en-CA" sz="2600" dirty="0">
                <a:solidFill>
                  <a:schemeClr val="tx2"/>
                </a:solidFill>
              </a:rPr>
              <a:t>undry’s lead agencies are contracted to provide the operational leadership for the F</a:t>
            </a:r>
            <a:r>
              <a:rPr lang="en-CA" sz="2600" dirty="0">
                <a:solidFill>
                  <a:schemeClr val="accent1"/>
                </a:solidFill>
              </a:rPr>
              <a:t>o</a:t>
            </a:r>
            <a:r>
              <a:rPr lang="en-CA" sz="2600" dirty="0">
                <a:solidFill>
                  <a:schemeClr val="tx2"/>
                </a:solidFill>
              </a:rPr>
              <a:t>undry centre and services</a:t>
            </a:r>
          </a:p>
        </p:txBody>
      </p:sp>
      <p:pic>
        <p:nvPicPr>
          <p:cNvPr id="6" name="Picture 5">
            <a:extLst>
              <a:ext uri="{FF2B5EF4-FFF2-40B4-BE49-F238E27FC236}">
                <a16:creationId xmlns:a16="http://schemas.microsoft.com/office/drawing/2014/main" id="{5BC9DBB8-B8B4-F040-B5D7-1EF8EDC71BF7}"/>
              </a:ext>
            </a:extLst>
          </p:cNvPr>
          <p:cNvPicPr>
            <a:picLocks noChangeAspect="1"/>
          </p:cNvPicPr>
          <p:nvPr/>
        </p:nvPicPr>
        <p:blipFill>
          <a:blip r:embed="rId3"/>
          <a:stretch>
            <a:fillRect/>
          </a:stretch>
        </p:blipFill>
        <p:spPr>
          <a:xfrm>
            <a:off x="4572000" y="3098932"/>
            <a:ext cx="4719363" cy="3932803"/>
          </a:xfrm>
          <a:prstGeom prst="rect">
            <a:avLst/>
          </a:prstGeom>
        </p:spPr>
      </p:pic>
      <p:sp>
        <p:nvSpPr>
          <p:cNvPr id="5" name="Content Placeholder 4">
            <a:extLst>
              <a:ext uri="{FF2B5EF4-FFF2-40B4-BE49-F238E27FC236}">
                <a16:creationId xmlns:a16="http://schemas.microsoft.com/office/drawing/2014/main" id="{EBBF8FF5-6119-284B-AA7E-77C6689774AA}"/>
              </a:ext>
            </a:extLst>
          </p:cNvPr>
          <p:cNvSpPr>
            <a:spLocks noGrp="1"/>
          </p:cNvSpPr>
          <p:nvPr>
            <p:ph sz="quarter" idx="13"/>
          </p:nvPr>
        </p:nvSpPr>
        <p:spPr>
          <a:xfrm>
            <a:off x="296333" y="1374648"/>
            <a:ext cx="8483599" cy="3209709"/>
          </a:xfrm>
        </p:spPr>
        <p:txBody>
          <a:bodyPr>
            <a:noAutofit/>
          </a:bodyPr>
          <a:lstStyle/>
          <a:p>
            <a:r>
              <a:rPr lang="en-CA" sz="2400" dirty="0"/>
              <a:t>Roles and responsibilities for the Lead Agency includes:</a:t>
            </a:r>
          </a:p>
          <a:p>
            <a:endParaRPr lang="en-CA" sz="2400" dirty="0"/>
          </a:p>
          <a:p>
            <a:pPr marL="342900" indent="-342900">
              <a:buFont typeface="Arial" panose="020B0604020202020204" pitchFamily="34" charset="0"/>
              <a:buChar char="•"/>
            </a:pPr>
            <a:r>
              <a:rPr lang="en-CA" sz="2400" dirty="0"/>
              <a:t>capital project development</a:t>
            </a:r>
          </a:p>
          <a:p>
            <a:pPr marL="342900" indent="-342900">
              <a:buFont typeface="Arial" panose="020B0604020202020204" pitchFamily="34" charset="0"/>
              <a:buChar char="•"/>
            </a:pPr>
            <a:r>
              <a:rPr lang="en-CA" sz="2400" dirty="0"/>
              <a:t>fundraising</a:t>
            </a:r>
          </a:p>
          <a:p>
            <a:pPr marL="342900" indent="-342900">
              <a:buFont typeface="Arial" panose="020B0604020202020204" pitchFamily="34" charset="0"/>
              <a:buChar char="•"/>
            </a:pPr>
            <a:r>
              <a:rPr lang="en-CA" sz="2400" dirty="0"/>
              <a:t>partnership development</a:t>
            </a:r>
          </a:p>
          <a:p>
            <a:pPr marL="342900" indent="-342900">
              <a:buFont typeface="Arial" panose="020B0604020202020204" pitchFamily="34" charset="0"/>
              <a:buChar char="•"/>
            </a:pPr>
            <a:r>
              <a:rPr lang="en-CA" sz="2400" dirty="0"/>
              <a:t>youth and family engagement</a:t>
            </a:r>
          </a:p>
          <a:p>
            <a:pPr marL="342900" indent="-342900">
              <a:buFont typeface="Arial" panose="020B0604020202020204" pitchFamily="34" charset="0"/>
              <a:buChar char="•"/>
            </a:pPr>
            <a:r>
              <a:rPr lang="en-CA" sz="2400" dirty="0"/>
              <a:t>centre operations</a:t>
            </a:r>
          </a:p>
          <a:p>
            <a:pPr marL="342900" indent="-342900">
              <a:buFont typeface="Arial" panose="020B0604020202020204" pitchFamily="34" charset="0"/>
              <a:buChar char="•"/>
            </a:pPr>
            <a:r>
              <a:rPr lang="en-CA" sz="2400" dirty="0"/>
              <a:t>service delivery</a:t>
            </a:r>
          </a:p>
          <a:p>
            <a:pPr marL="342900" indent="-342900">
              <a:buFont typeface="Arial" panose="020B0604020202020204" pitchFamily="34" charset="0"/>
              <a:buChar char="•"/>
            </a:pPr>
            <a:r>
              <a:rPr lang="en-CA" sz="2400" dirty="0"/>
              <a:t>provincial knowledge exchange network membership</a:t>
            </a:r>
          </a:p>
          <a:p>
            <a:pPr marL="342900" indent="-342900">
              <a:buFont typeface="Arial" panose="020B0604020202020204" pitchFamily="34" charset="0"/>
              <a:buChar char="•"/>
            </a:pPr>
            <a:r>
              <a:rPr lang="en-CA" sz="2400" dirty="0"/>
              <a:t>evaluation implementation</a:t>
            </a:r>
          </a:p>
        </p:txBody>
      </p:sp>
    </p:spTree>
    <p:extLst>
      <p:ext uri="{BB962C8B-B14F-4D97-AF65-F5344CB8AC3E}">
        <p14:creationId xmlns:p14="http://schemas.microsoft.com/office/powerpoint/2010/main" val="312831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395416" y="1131238"/>
            <a:ext cx="5498986" cy="2680104"/>
          </a:xfrm>
          <a:prstGeom prst="rect">
            <a:avLst/>
          </a:prstGeom>
        </p:spPr>
        <p:txBody>
          <a:bodyPr>
            <a:normAutofit/>
          </a:bodyPr>
          <a:lstStyle/>
          <a:p>
            <a:endParaRPr lang="en-CA" sz="2400" dirty="0"/>
          </a:p>
          <a:p>
            <a:r>
              <a:rPr lang="en-US" sz="2200" dirty="0"/>
              <a:t>Toolbox</a:t>
            </a:r>
            <a:r>
              <a:rPr lang="en-CA" sz="2200" dirty="0"/>
              <a:t> is a tablet-based electronic system developed</a:t>
            </a:r>
            <a:r>
              <a:rPr lang="en-CA" sz="2200" b="1" dirty="0"/>
              <a:t> </a:t>
            </a:r>
            <a:r>
              <a:rPr lang="en-CA" sz="2200" dirty="0"/>
              <a:t>to</a:t>
            </a:r>
            <a:r>
              <a:rPr lang="en-CA" sz="2200" b="1" dirty="0">
                <a:solidFill>
                  <a:schemeClr val="tx2"/>
                </a:solidFill>
              </a:rPr>
              <a:t> </a:t>
            </a:r>
            <a:r>
              <a:rPr lang="en-CA" sz="2200" dirty="0"/>
              <a:t>improve the delivery of integrated care at Foundry centres as well as support evaluation, quality improvement and research activities </a:t>
            </a:r>
          </a:p>
          <a:p>
            <a:endParaRPr lang="en-US" sz="2400" dirty="0"/>
          </a:p>
        </p:txBody>
      </p:sp>
      <p:sp>
        <p:nvSpPr>
          <p:cNvPr id="4" name="Slide Number Placeholder 3"/>
          <p:cNvSpPr>
            <a:spLocks noGrp="1"/>
          </p:cNvSpPr>
          <p:nvPr>
            <p:ph type="sldNum" sz="quarter" idx="12"/>
          </p:nvPr>
        </p:nvSpPr>
        <p:spPr/>
        <p:txBody>
          <a:bodyPr/>
          <a:lstStyle/>
          <a:p>
            <a:fld id="{897AE3E3-A02A-1B4A-8243-85C16805BBAC}" type="slidenum">
              <a:rPr lang="en-US" smtClean="0"/>
              <a:t>15</a:t>
            </a:fld>
            <a:endParaRPr lang="en-US"/>
          </a:p>
        </p:txBody>
      </p:sp>
      <p:sp>
        <p:nvSpPr>
          <p:cNvPr id="5" name="Title 4"/>
          <p:cNvSpPr>
            <a:spLocks noGrp="1"/>
          </p:cNvSpPr>
          <p:nvPr>
            <p:ph type="title"/>
          </p:nvPr>
        </p:nvSpPr>
        <p:spPr>
          <a:xfrm>
            <a:off x="115224" y="330029"/>
            <a:ext cx="8645235" cy="588947"/>
          </a:xfrm>
        </p:spPr>
        <p:txBody>
          <a:bodyPr>
            <a:noAutofit/>
          </a:bodyPr>
          <a:lstStyle/>
          <a:p>
            <a:r>
              <a:rPr lang="en-US" sz="2300" dirty="0">
                <a:solidFill>
                  <a:schemeClr val="tx2"/>
                </a:solidFill>
              </a:rPr>
              <a:t>Toolbox is F</a:t>
            </a:r>
            <a:r>
              <a:rPr lang="en-US" sz="2300" dirty="0">
                <a:solidFill>
                  <a:schemeClr val="accent1"/>
                </a:solidFill>
              </a:rPr>
              <a:t>o</a:t>
            </a:r>
            <a:r>
              <a:rPr lang="en-US" sz="2300" dirty="0">
                <a:solidFill>
                  <a:schemeClr val="tx2"/>
                </a:solidFill>
              </a:rPr>
              <a:t>undry’s data collection system, designed to show that our services are making a difference</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5381" y="1297796"/>
            <a:ext cx="2883203" cy="4142737"/>
          </a:xfrm>
          <a:prstGeom prst="rect">
            <a:avLst/>
          </a:prstGeom>
        </p:spPr>
      </p:pic>
      <p:sp>
        <p:nvSpPr>
          <p:cNvPr id="6" name="Date Placeholder 2">
            <a:extLst>
              <a:ext uri="{FF2B5EF4-FFF2-40B4-BE49-F238E27FC236}">
                <a16:creationId xmlns:a16="http://schemas.microsoft.com/office/drawing/2014/main" id="{3DB89574-1F5C-5844-936B-2F37C116E9EA}"/>
              </a:ext>
            </a:extLst>
          </p:cNvPr>
          <p:cNvSpPr>
            <a:spLocks noGrp="1"/>
          </p:cNvSpPr>
          <p:nvPr>
            <p:ph type="dt" sz="half" idx="10"/>
          </p:nvPr>
        </p:nvSpPr>
        <p:spPr>
          <a:xfrm>
            <a:off x="6706659" y="6265319"/>
            <a:ext cx="1468883" cy="365125"/>
          </a:xfrm>
        </p:spPr>
        <p:txBody>
          <a:bodyPr/>
          <a:lstStyle/>
          <a:p>
            <a:fld id="{B92E0AE3-6C3C-744D-9506-7180C8B6397B}" type="datetime4">
              <a:rPr lang="en-CA" smtClean="0"/>
              <a:t>January 9, 2020</a:t>
            </a:fld>
            <a:endParaRPr lang="en-US" dirty="0"/>
          </a:p>
        </p:txBody>
      </p:sp>
      <p:pic>
        <p:nvPicPr>
          <p:cNvPr id="8" name="Picture 7">
            <a:extLst>
              <a:ext uri="{FF2B5EF4-FFF2-40B4-BE49-F238E27FC236}">
                <a16:creationId xmlns:a16="http://schemas.microsoft.com/office/drawing/2014/main" id="{B6FCA973-04A1-BA4E-AE49-1DA16316E6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8620" y="3644784"/>
            <a:ext cx="3063181" cy="2297386"/>
          </a:xfrm>
          <a:prstGeom prst="rect">
            <a:avLst/>
          </a:prstGeom>
        </p:spPr>
      </p:pic>
    </p:spTree>
    <p:extLst>
      <p:ext uri="{BB962C8B-B14F-4D97-AF65-F5344CB8AC3E}">
        <p14:creationId xmlns:p14="http://schemas.microsoft.com/office/powerpoint/2010/main" val="3343877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B3E5FE-0A29-5142-A7AB-E2357EEC16E7}"/>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4" name="Slide Number Placeholder 3">
            <a:extLst>
              <a:ext uri="{FF2B5EF4-FFF2-40B4-BE49-F238E27FC236}">
                <a16:creationId xmlns:a16="http://schemas.microsoft.com/office/drawing/2014/main" id="{51D7491C-5F22-BB4A-8676-9C511E7EC7C8}"/>
              </a:ext>
            </a:extLst>
          </p:cNvPr>
          <p:cNvSpPr>
            <a:spLocks noGrp="1"/>
          </p:cNvSpPr>
          <p:nvPr>
            <p:ph type="sldNum" sz="quarter" idx="12"/>
          </p:nvPr>
        </p:nvSpPr>
        <p:spPr/>
        <p:txBody>
          <a:bodyPr/>
          <a:lstStyle/>
          <a:p>
            <a:fld id="{2066355A-084C-D24E-9AD2-7E4FC41EA627}" type="slidenum">
              <a:rPr lang="en-US" smtClean="0"/>
              <a:t>16</a:t>
            </a:fld>
            <a:endParaRPr lang="en-US"/>
          </a:p>
        </p:txBody>
      </p:sp>
      <p:sp>
        <p:nvSpPr>
          <p:cNvPr id="7" name="TextBox 6">
            <a:extLst>
              <a:ext uri="{FF2B5EF4-FFF2-40B4-BE49-F238E27FC236}">
                <a16:creationId xmlns:a16="http://schemas.microsoft.com/office/drawing/2014/main" id="{68168F20-BB28-7E43-8245-59A68385CFA2}"/>
              </a:ext>
            </a:extLst>
          </p:cNvPr>
          <p:cNvSpPr txBox="1"/>
          <p:nvPr/>
        </p:nvSpPr>
        <p:spPr>
          <a:xfrm>
            <a:off x="160638" y="183617"/>
            <a:ext cx="9144000" cy="800219"/>
          </a:xfrm>
          <a:prstGeom prst="rect">
            <a:avLst/>
          </a:prstGeom>
          <a:noFill/>
        </p:spPr>
        <p:txBody>
          <a:bodyPr wrap="square" rtlCol="0">
            <a:spAutoFit/>
          </a:bodyPr>
          <a:lstStyle/>
          <a:p>
            <a:r>
              <a:rPr lang="en-CA" sz="2300" b="1" dirty="0">
                <a:solidFill>
                  <a:schemeClr val="tx2"/>
                </a:solidFill>
              </a:rPr>
              <a:t>F</a:t>
            </a:r>
            <a:r>
              <a:rPr lang="en-CA" sz="2300" b="1" dirty="0">
                <a:solidFill>
                  <a:schemeClr val="accent1"/>
                </a:solidFill>
              </a:rPr>
              <a:t>o</a:t>
            </a:r>
            <a:r>
              <a:rPr lang="en-CA" sz="2300" b="1" dirty="0">
                <a:solidFill>
                  <a:schemeClr val="tx2"/>
                </a:solidFill>
              </a:rPr>
              <a:t>undry centres have seen over 13,411 unique young people from May 2018 to December 2019 accessing our core services</a:t>
            </a:r>
          </a:p>
        </p:txBody>
      </p:sp>
      <p:pic>
        <p:nvPicPr>
          <p:cNvPr id="2" name="Picture 1">
            <a:extLst>
              <a:ext uri="{FF2B5EF4-FFF2-40B4-BE49-F238E27FC236}">
                <a16:creationId xmlns:a16="http://schemas.microsoft.com/office/drawing/2014/main" id="{D9713248-7FA7-5A4A-82BD-7D5416B3BDC8}"/>
              </a:ext>
            </a:extLst>
          </p:cNvPr>
          <p:cNvPicPr>
            <a:picLocks noChangeAspect="1"/>
          </p:cNvPicPr>
          <p:nvPr/>
        </p:nvPicPr>
        <p:blipFill>
          <a:blip r:embed="rId2"/>
          <a:stretch>
            <a:fillRect/>
          </a:stretch>
        </p:blipFill>
        <p:spPr>
          <a:xfrm>
            <a:off x="340097" y="1252327"/>
            <a:ext cx="8463806" cy="4744500"/>
          </a:xfrm>
          <a:prstGeom prst="rect">
            <a:avLst/>
          </a:prstGeom>
        </p:spPr>
      </p:pic>
    </p:spTree>
    <p:extLst>
      <p:ext uri="{BB962C8B-B14F-4D97-AF65-F5344CB8AC3E}">
        <p14:creationId xmlns:p14="http://schemas.microsoft.com/office/powerpoint/2010/main" val="161866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9669E5-C01A-0C4C-A5F3-2AAE249731BD}"/>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4" name="Slide Number Placeholder 3">
            <a:extLst>
              <a:ext uri="{FF2B5EF4-FFF2-40B4-BE49-F238E27FC236}">
                <a16:creationId xmlns:a16="http://schemas.microsoft.com/office/drawing/2014/main" id="{79A8CD64-2FB6-D449-AB80-E81787B9718D}"/>
              </a:ext>
            </a:extLst>
          </p:cNvPr>
          <p:cNvSpPr>
            <a:spLocks noGrp="1"/>
          </p:cNvSpPr>
          <p:nvPr>
            <p:ph type="sldNum" sz="quarter" idx="12"/>
          </p:nvPr>
        </p:nvSpPr>
        <p:spPr/>
        <p:txBody>
          <a:bodyPr/>
          <a:lstStyle/>
          <a:p>
            <a:fld id="{2066355A-084C-D24E-9AD2-7E4FC41EA627}" type="slidenum">
              <a:rPr lang="en-US" smtClean="0"/>
              <a:t>17</a:t>
            </a:fld>
            <a:endParaRPr lang="en-US"/>
          </a:p>
        </p:txBody>
      </p:sp>
      <p:pic>
        <p:nvPicPr>
          <p:cNvPr id="9" name="Content Placeholder 8">
            <a:extLst>
              <a:ext uri="{FF2B5EF4-FFF2-40B4-BE49-F238E27FC236}">
                <a16:creationId xmlns:a16="http://schemas.microsoft.com/office/drawing/2014/main" id="{76897040-9734-4346-9A5D-3F18CAD64718}"/>
              </a:ext>
            </a:extLst>
          </p:cNvPr>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800674" y="2168913"/>
            <a:ext cx="7374868" cy="2807691"/>
          </a:xfrm>
          <a:prstGeom prst="rect">
            <a:avLst/>
          </a:prstGeom>
        </p:spPr>
      </p:pic>
      <p:sp>
        <p:nvSpPr>
          <p:cNvPr id="14" name="Title 3">
            <a:extLst>
              <a:ext uri="{FF2B5EF4-FFF2-40B4-BE49-F238E27FC236}">
                <a16:creationId xmlns:a16="http://schemas.microsoft.com/office/drawing/2014/main" id="{D4BE485E-89DE-4942-B16D-54A9C0AF82A0}"/>
              </a:ext>
            </a:extLst>
          </p:cNvPr>
          <p:cNvSpPr txBox="1">
            <a:spLocks/>
          </p:cNvSpPr>
          <p:nvPr/>
        </p:nvSpPr>
        <p:spPr>
          <a:xfrm>
            <a:off x="123154" y="227556"/>
            <a:ext cx="8897692" cy="79998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spc="80" baseline="0">
                <a:solidFill>
                  <a:schemeClr val="tx1"/>
                </a:solidFill>
                <a:latin typeface="+mj-lt"/>
                <a:ea typeface="+mj-ea"/>
                <a:cs typeface="+mj-cs"/>
              </a:defRPr>
            </a:lvl1pPr>
          </a:lstStyle>
          <a:p>
            <a:r>
              <a:rPr lang="en-CA" sz="2300" cap="none" dirty="0">
                <a:solidFill>
                  <a:schemeClr val="tx2"/>
                </a:solidFill>
                <a:latin typeface="+mn-lt"/>
              </a:rPr>
              <a:t>Our Developmental</a:t>
            </a:r>
            <a:r>
              <a:rPr lang="en-CA" sz="2300" cap="none" dirty="0">
                <a:solidFill>
                  <a:schemeClr val="tx2"/>
                </a:solidFill>
              </a:rPr>
              <a:t> Evaluation helped us understand how intentional integration supports system transformation</a:t>
            </a:r>
          </a:p>
        </p:txBody>
      </p:sp>
    </p:spTree>
    <p:extLst>
      <p:ext uri="{BB962C8B-B14F-4D97-AF65-F5344CB8AC3E}">
        <p14:creationId xmlns:p14="http://schemas.microsoft.com/office/powerpoint/2010/main" val="49486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4CF2-70A4-564A-9209-C2DA3371DF32}"/>
              </a:ext>
            </a:extLst>
          </p:cNvPr>
          <p:cNvSpPr>
            <a:spLocks noGrp="1"/>
          </p:cNvSpPr>
          <p:nvPr>
            <p:ph type="title"/>
          </p:nvPr>
        </p:nvSpPr>
        <p:spPr>
          <a:xfrm>
            <a:off x="194774" y="227556"/>
            <a:ext cx="8895168" cy="906349"/>
          </a:xfrm>
        </p:spPr>
        <p:txBody>
          <a:bodyPr>
            <a:noAutofit/>
          </a:bodyPr>
          <a:lstStyle/>
          <a:p>
            <a:r>
              <a:rPr lang="en-CA" dirty="0">
                <a:solidFill>
                  <a:schemeClr val="tx2"/>
                </a:solidFill>
              </a:rPr>
              <a:t>F</a:t>
            </a:r>
            <a:r>
              <a:rPr lang="en-CA" dirty="0">
                <a:solidFill>
                  <a:schemeClr val="accent1"/>
                </a:solidFill>
              </a:rPr>
              <a:t>o</a:t>
            </a:r>
            <a:r>
              <a:rPr lang="en-CA" dirty="0">
                <a:solidFill>
                  <a:schemeClr val="tx2"/>
                </a:solidFill>
              </a:rPr>
              <a:t>undry’s expansion was included in the Ministry of Mental Health and Addictions’ “A Pathway to Hope”, a plan to improve the health and wellness of all British Columbians</a:t>
            </a:r>
            <a:endParaRPr lang="en-US" dirty="0">
              <a:solidFill>
                <a:schemeClr val="tx2"/>
              </a:solidFill>
            </a:endParaRPr>
          </a:p>
        </p:txBody>
      </p:sp>
      <p:sp>
        <p:nvSpPr>
          <p:cNvPr id="3" name="Date Placeholder 2">
            <a:extLst>
              <a:ext uri="{FF2B5EF4-FFF2-40B4-BE49-F238E27FC236}">
                <a16:creationId xmlns:a16="http://schemas.microsoft.com/office/drawing/2014/main" id="{3DF316D4-2A66-6843-9BF2-A215222649D6}"/>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4" name="Slide Number Placeholder 3">
            <a:extLst>
              <a:ext uri="{FF2B5EF4-FFF2-40B4-BE49-F238E27FC236}">
                <a16:creationId xmlns:a16="http://schemas.microsoft.com/office/drawing/2014/main" id="{B2FA5808-0FEC-4541-9428-2C2BE868FE43}"/>
              </a:ext>
            </a:extLst>
          </p:cNvPr>
          <p:cNvSpPr>
            <a:spLocks noGrp="1"/>
          </p:cNvSpPr>
          <p:nvPr>
            <p:ph type="sldNum" sz="quarter" idx="12"/>
          </p:nvPr>
        </p:nvSpPr>
        <p:spPr/>
        <p:txBody>
          <a:bodyPr/>
          <a:lstStyle/>
          <a:p>
            <a:fld id="{2066355A-084C-D24E-9AD2-7E4FC41EA627}" type="slidenum">
              <a:rPr lang="en-US" smtClean="0"/>
              <a:t>18</a:t>
            </a:fld>
            <a:endParaRPr lang="en-US"/>
          </a:p>
        </p:txBody>
      </p:sp>
      <p:pic>
        <p:nvPicPr>
          <p:cNvPr id="6" name="Picture 5">
            <a:extLst>
              <a:ext uri="{FF2B5EF4-FFF2-40B4-BE49-F238E27FC236}">
                <a16:creationId xmlns:a16="http://schemas.microsoft.com/office/drawing/2014/main" id="{301F40F5-F61C-C045-8B04-E67F1BD1EFD0}"/>
              </a:ext>
            </a:extLst>
          </p:cNvPr>
          <p:cNvPicPr>
            <a:picLocks noChangeAspect="1"/>
          </p:cNvPicPr>
          <p:nvPr/>
        </p:nvPicPr>
        <p:blipFill>
          <a:blip r:embed="rId3"/>
          <a:stretch>
            <a:fillRect/>
          </a:stretch>
        </p:blipFill>
        <p:spPr>
          <a:xfrm>
            <a:off x="365741" y="1392515"/>
            <a:ext cx="8412518" cy="4428508"/>
          </a:xfrm>
          <a:prstGeom prst="rect">
            <a:avLst/>
          </a:prstGeom>
        </p:spPr>
      </p:pic>
    </p:spTree>
    <p:extLst>
      <p:ext uri="{BB962C8B-B14F-4D97-AF65-F5344CB8AC3E}">
        <p14:creationId xmlns:p14="http://schemas.microsoft.com/office/powerpoint/2010/main" val="227291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DAABD3-D570-DC4F-89C1-D3735B131377}"/>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58AF145C-D2AE-2944-BE98-DBD25BB19C4F}"/>
              </a:ext>
            </a:extLst>
          </p:cNvPr>
          <p:cNvSpPr>
            <a:spLocks noGrp="1"/>
          </p:cNvSpPr>
          <p:nvPr>
            <p:ph type="sldNum" sz="quarter" idx="11"/>
          </p:nvPr>
        </p:nvSpPr>
        <p:spPr/>
        <p:txBody>
          <a:bodyPr/>
          <a:lstStyle/>
          <a:p>
            <a:fld id="{2066355A-084C-D24E-9AD2-7E4FC41EA627}" type="slidenum">
              <a:rPr lang="en-US" smtClean="0"/>
              <a:t>19</a:t>
            </a:fld>
            <a:endParaRPr lang="en-US"/>
          </a:p>
        </p:txBody>
      </p:sp>
      <p:sp>
        <p:nvSpPr>
          <p:cNvPr id="6" name="Title 5">
            <a:extLst>
              <a:ext uri="{FF2B5EF4-FFF2-40B4-BE49-F238E27FC236}">
                <a16:creationId xmlns:a16="http://schemas.microsoft.com/office/drawing/2014/main" id="{53CF4BBE-7067-8440-8FF1-ED87889A2CAC}"/>
              </a:ext>
            </a:extLst>
          </p:cNvPr>
          <p:cNvSpPr>
            <a:spLocks noGrp="1"/>
          </p:cNvSpPr>
          <p:nvPr>
            <p:ph type="title"/>
          </p:nvPr>
        </p:nvSpPr>
        <p:spPr/>
        <p:txBody>
          <a:bodyPr>
            <a:normAutofit/>
          </a:bodyPr>
          <a:lstStyle/>
          <a:p>
            <a:r>
              <a:rPr lang="en-CA" dirty="0">
                <a:solidFill>
                  <a:schemeClr val="tx2"/>
                </a:solidFill>
              </a:rPr>
              <a:t>opening a F</a:t>
            </a:r>
            <a:r>
              <a:rPr lang="en-CA" dirty="0">
                <a:solidFill>
                  <a:schemeClr val="accent1"/>
                </a:solidFill>
              </a:rPr>
              <a:t>o</a:t>
            </a:r>
            <a:r>
              <a:rPr lang="en-CA" dirty="0">
                <a:solidFill>
                  <a:schemeClr val="tx2"/>
                </a:solidFill>
              </a:rPr>
              <a:t>undry Centre</a:t>
            </a:r>
            <a:endParaRPr lang="en-US" dirty="0">
              <a:solidFill>
                <a:schemeClr val="tx2"/>
              </a:solidFill>
            </a:endParaRPr>
          </a:p>
        </p:txBody>
      </p:sp>
    </p:spTree>
    <p:extLst>
      <p:ext uri="{BB962C8B-B14F-4D97-AF65-F5344CB8AC3E}">
        <p14:creationId xmlns:p14="http://schemas.microsoft.com/office/powerpoint/2010/main" val="412132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7AB6F-2B95-C940-8BA0-BBA5C5689B55}"/>
              </a:ext>
            </a:extLst>
          </p:cNvPr>
          <p:cNvSpPr>
            <a:spLocks noGrp="1"/>
          </p:cNvSpPr>
          <p:nvPr>
            <p:ph type="dt" sz="half" idx="10"/>
          </p:nvPr>
        </p:nvSpPr>
        <p:spPr/>
        <p:txBody>
          <a:bodyPr/>
          <a:lstStyle/>
          <a:p>
            <a:fld id="{4B552FC8-0478-B848-B047-38A56950FB82}" type="datetime4">
              <a:rPr lang="en-CA" smtClean="0"/>
              <a:pPr/>
              <a:t>January 9, 2020</a:t>
            </a:fld>
            <a:endParaRPr lang="en-US" dirty="0"/>
          </a:p>
        </p:txBody>
      </p:sp>
      <p:sp>
        <p:nvSpPr>
          <p:cNvPr id="3" name="Slide Number Placeholder 2">
            <a:extLst>
              <a:ext uri="{FF2B5EF4-FFF2-40B4-BE49-F238E27FC236}">
                <a16:creationId xmlns:a16="http://schemas.microsoft.com/office/drawing/2014/main" id="{C8D6ECA0-D04A-4D48-8E7E-DE36C1D14B44}"/>
              </a:ext>
            </a:extLst>
          </p:cNvPr>
          <p:cNvSpPr>
            <a:spLocks noGrp="1"/>
          </p:cNvSpPr>
          <p:nvPr>
            <p:ph type="sldNum" sz="quarter" idx="11"/>
          </p:nvPr>
        </p:nvSpPr>
        <p:spPr/>
        <p:txBody>
          <a:bodyPr/>
          <a:lstStyle/>
          <a:p>
            <a:fld id="{2066355A-084C-D24E-9AD2-7E4FC41EA627}" type="slidenum">
              <a:rPr lang="en-US" smtClean="0"/>
              <a:pPr/>
              <a:t>2</a:t>
            </a:fld>
            <a:endParaRPr lang="en-US" dirty="0"/>
          </a:p>
        </p:txBody>
      </p:sp>
      <p:sp>
        <p:nvSpPr>
          <p:cNvPr id="4" name="Title 3">
            <a:extLst>
              <a:ext uri="{FF2B5EF4-FFF2-40B4-BE49-F238E27FC236}">
                <a16:creationId xmlns:a16="http://schemas.microsoft.com/office/drawing/2014/main" id="{952D14F7-6188-D247-9F77-37CAEE26DEEA}"/>
              </a:ext>
            </a:extLst>
          </p:cNvPr>
          <p:cNvSpPr>
            <a:spLocks noGrp="1"/>
          </p:cNvSpPr>
          <p:nvPr>
            <p:ph type="title"/>
          </p:nvPr>
        </p:nvSpPr>
        <p:spPr>
          <a:xfrm>
            <a:off x="296333" y="3904598"/>
            <a:ext cx="8483599" cy="563562"/>
          </a:xfrm>
        </p:spPr>
        <p:txBody>
          <a:bodyPr>
            <a:normAutofit fontScale="90000"/>
          </a:bodyPr>
          <a:lstStyle/>
          <a:p>
            <a:r>
              <a:rPr lang="en-CA" b="0" i="1" dirty="0"/>
              <a:t>we acknowledge, with gratitude, that our place of work is on the ancestral, traditional and </a:t>
            </a:r>
            <a:r>
              <a:rPr lang="en-CA" b="0" i="1" dirty="0" err="1"/>
              <a:t>unceded</a:t>
            </a:r>
            <a:r>
              <a:rPr lang="en-CA" b="0" i="1" dirty="0"/>
              <a:t> territories of the </a:t>
            </a:r>
            <a:r>
              <a:rPr lang="en-CA" b="0" i="1" dirty="0" err="1"/>
              <a:t>xʷmə</a:t>
            </a:r>
            <a:r>
              <a:rPr lang="el-GR" b="0" i="1" dirty="0"/>
              <a:t>θ</a:t>
            </a:r>
            <a:r>
              <a:rPr lang="en-CA" b="0" i="1" dirty="0" err="1"/>
              <a:t>kwəy̓əm</a:t>
            </a:r>
            <a:r>
              <a:rPr lang="en-CA" b="0" i="1" dirty="0"/>
              <a:t> (</a:t>
            </a:r>
            <a:r>
              <a:rPr lang="en-CA" b="0" i="1" dirty="0" err="1"/>
              <a:t>Musqueam</a:t>
            </a:r>
            <a:r>
              <a:rPr lang="en-CA" b="0" i="1" dirty="0"/>
              <a:t>), </a:t>
            </a:r>
            <a:br>
              <a:rPr lang="en-CA" b="0" i="1" dirty="0"/>
            </a:br>
            <a:r>
              <a:rPr lang="en-CA" b="0" i="1" dirty="0"/>
              <a:t>Skwxwú7mesh (Squamish), and </a:t>
            </a:r>
            <a:r>
              <a:rPr lang="en-CA" b="0" i="1" dirty="0" err="1"/>
              <a:t>sel̓íl̓witulh</a:t>
            </a:r>
            <a:r>
              <a:rPr lang="en-CA" b="0" i="1" dirty="0"/>
              <a:t> (</a:t>
            </a:r>
            <a:r>
              <a:rPr lang="en-CA" b="0" i="1" dirty="0" err="1"/>
              <a:t>Tsleil-waututh</a:t>
            </a:r>
            <a:r>
              <a:rPr lang="en-CA" b="0" i="1" dirty="0"/>
              <a:t>) Nations.</a:t>
            </a:r>
            <a:endParaRPr lang="en-US" dirty="0">
              <a:solidFill>
                <a:schemeClr val="tx2"/>
              </a:solidFill>
            </a:endParaRPr>
          </a:p>
        </p:txBody>
      </p:sp>
    </p:spTree>
    <p:extLst>
      <p:ext uri="{BB962C8B-B14F-4D97-AF65-F5344CB8AC3E}">
        <p14:creationId xmlns:p14="http://schemas.microsoft.com/office/powerpoint/2010/main" val="2586777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52FC8-0478-B848-B047-38A56950FB82}" type="datetime4">
              <a:rPr lang="en-CA" smtClean="0"/>
              <a:pPr/>
              <a:t>January 9, 2020</a:t>
            </a:fld>
            <a:endParaRPr lang="en-US"/>
          </a:p>
        </p:txBody>
      </p:sp>
      <p:sp>
        <p:nvSpPr>
          <p:cNvPr id="3" name="Slide Number Placeholder 2"/>
          <p:cNvSpPr>
            <a:spLocks noGrp="1"/>
          </p:cNvSpPr>
          <p:nvPr>
            <p:ph type="sldNum" sz="quarter" idx="12"/>
          </p:nvPr>
        </p:nvSpPr>
        <p:spPr/>
        <p:txBody>
          <a:bodyPr/>
          <a:lstStyle/>
          <a:p>
            <a:fld id="{2066355A-084C-D24E-9AD2-7E4FC41EA627}" type="slidenum">
              <a:rPr lang="en-US" smtClean="0"/>
              <a:pPr/>
              <a:t>20</a:t>
            </a:fld>
            <a:endParaRPr lang="en-US"/>
          </a:p>
        </p:txBody>
      </p:sp>
      <p:sp>
        <p:nvSpPr>
          <p:cNvPr id="14" name="Rectangle 13">
            <a:extLst>
              <a:ext uri="{FF2B5EF4-FFF2-40B4-BE49-F238E27FC236}">
                <a16:creationId xmlns:a16="http://schemas.microsoft.com/office/drawing/2014/main" id="{3D5219DB-1593-C243-BBB3-50C87498192C}"/>
              </a:ext>
            </a:extLst>
          </p:cNvPr>
          <p:cNvSpPr/>
          <p:nvPr/>
        </p:nvSpPr>
        <p:spPr>
          <a:xfrm>
            <a:off x="238666" y="222380"/>
            <a:ext cx="8609001" cy="892552"/>
          </a:xfrm>
          <a:prstGeom prst="rect">
            <a:avLst/>
          </a:prstGeom>
        </p:spPr>
        <p:txBody>
          <a:bodyPr wrap="square">
            <a:spAutoFit/>
          </a:bodyPr>
          <a:lstStyle/>
          <a:p>
            <a:r>
              <a:rPr lang="en-US" sz="2600" b="1" dirty="0">
                <a:solidFill>
                  <a:schemeClr val="tx2"/>
                </a:solidFill>
              </a:rPr>
              <a:t>We have learned that the transformation and integration is more than a 3-year process</a:t>
            </a:r>
            <a:endParaRPr lang="en-CA" sz="2600" b="1" dirty="0">
              <a:solidFill>
                <a:schemeClr val="tx2"/>
              </a:solidFill>
            </a:endParaRPr>
          </a:p>
        </p:txBody>
      </p:sp>
      <p:pic>
        <p:nvPicPr>
          <p:cNvPr id="5" name="Picture 4">
            <a:extLst>
              <a:ext uri="{FF2B5EF4-FFF2-40B4-BE49-F238E27FC236}">
                <a16:creationId xmlns:a16="http://schemas.microsoft.com/office/drawing/2014/main" id="{05B0B214-1F1B-7D4C-8560-557D82BAD5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1322">
            <a:off x="1685476" y="3277150"/>
            <a:ext cx="1410499" cy="399434"/>
          </a:xfrm>
          <a:prstGeom prst="rect">
            <a:avLst/>
          </a:prstGeom>
        </p:spPr>
      </p:pic>
      <p:pic>
        <p:nvPicPr>
          <p:cNvPr id="15" name="Picture 14">
            <a:extLst>
              <a:ext uri="{FF2B5EF4-FFF2-40B4-BE49-F238E27FC236}">
                <a16:creationId xmlns:a16="http://schemas.microsoft.com/office/drawing/2014/main" id="{C0ACDF88-C401-334F-B925-FB31464D27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1322">
            <a:off x="3490599" y="2498529"/>
            <a:ext cx="1410499" cy="399434"/>
          </a:xfrm>
          <a:prstGeom prst="rect">
            <a:avLst/>
          </a:prstGeom>
        </p:spPr>
      </p:pic>
      <p:grpSp>
        <p:nvGrpSpPr>
          <p:cNvPr id="30" name="Group 29">
            <a:extLst>
              <a:ext uri="{FF2B5EF4-FFF2-40B4-BE49-F238E27FC236}">
                <a16:creationId xmlns:a16="http://schemas.microsoft.com/office/drawing/2014/main" id="{FF3928A2-CEAA-6342-A0C5-2246C3CADAB4}"/>
              </a:ext>
            </a:extLst>
          </p:cNvPr>
          <p:cNvGrpSpPr/>
          <p:nvPr/>
        </p:nvGrpSpPr>
        <p:grpSpPr>
          <a:xfrm>
            <a:off x="6556830" y="1470244"/>
            <a:ext cx="1958756" cy="1958756"/>
            <a:chOff x="6463085" y="3503845"/>
            <a:chExt cx="1726298" cy="1726298"/>
          </a:xfrm>
        </p:grpSpPr>
        <p:pic>
          <p:nvPicPr>
            <p:cNvPr id="27" name="Picture 26">
              <a:extLst>
                <a:ext uri="{FF2B5EF4-FFF2-40B4-BE49-F238E27FC236}">
                  <a16:creationId xmlns:a16="http://schemas.microsoft.com/office/drawing/2014/main" id="{2F7A3447-40B2-D44B-BF3C-B102BF81941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463085" y="3503845"/>
              <a:ext cx="1726298" cy="1726298"/>
            </a:xfrm>
            <a:prstGeom prst="rect">
              <a:avLst/>
            </a:prstGeom>
          </p:spPr>
        </p:pic>
        <p:sp>
          <p:nvSpPr>
            <p:cNvPr id="21" name="TextBox 20">
              <a:extLst>
                <a:ext uri="{FF2B5EF4-FFF2-40B4-BE49-F238E27FC236}">
                  <a16:creationId xmlns:a16="http://schemas.microsoft.com/office/drawing/2014/main" id="{1E0C0DD8-DEBA-F145-9FEE-11EC82C2994D}"/>
                </a:ext>
              </a:extLst>
            </p:cNvPr>
            <p:cNvSpPr txBox="1"/>
            <p:nvPr/>
          </p:nvSpPr>
          <p:spPr>
            <a:xfrm>
              <a:off x="6606296" y="4066263"/>
              <a:ext cx="1439890" cy="488252"/>
            </a:xfrm>
            <a:prstGeom prst="rect">
              <a:avLst/>
            </a:prstGeom>
            <a:noFill/>
          </p:spPr>
          <p:txBody>
            <a:bodyPr wrap="none" rtlCol="0">
              <a:spAutoFit/>
            </a:bodyPr>
            <a:lstStyle/>
            <a:p>
              <a:pPr algn="ctr"/>
              <a:r>
                <a:rPr lang="en-US" sz="1500" b="1" dirty="0">
                  <a:solidFill>
                    <a:schemeClr val="tx2"/>
                  </a:solidFill>
                </a:rPr>
                <a:t>Optimization to </a:t>
              </a:r>
              <a:br>
                <a:rPr lang="en-US" sz="1500" b="1" dirty="0">
                  <a:solidFill>
                    <a:schemeClr val="tx2"/>
                  </a:solidFill>
                </a:rPr>
              </a:br>
              <a:r>
                <a:rPr lang="en-US" sz="1500" b="1" dirty="0">
                  <a:solidFill>
                    <a:schemeClr val="tx2"/>
                  </a:solidFill>
                </a:rPr>
                <a:t>Full-Fidelity</a:t>
              </a:r>
            </a:p>
          </p:txBody>
        </p:sp>
      </p:grpSp>
      <p:grpSp>
        <p:nvGrpSpPr>
          <p:cNvPr id="29" name="Group 28">
            <a:extLst>
              <a:ext uri="{FF2B5EF4-FFF2-40B4-BE49-F238E27FC236}">
                <a16:creationId xmlns:a16="http://schemas.microsoft.com/office/drawing/2014/main" id="{EB917D79-8AB9-624F-865B-693E9A09E54A}"/>
              </a:ext>
            </a:extLst>
          </p:cNvPr>
          <p:cNvGrpSpPr/>
          <p:nvPr/>
        </p:nvGrpSpPr>
        <p:grpSpPr>
          <a:xfrm>
            <a:off x="4667784" y="2363103"/>
            <a:ext cx="1994079" cy="1994079"/>
            <a:chOff x="4826763" y="3312645"/>
            <a:chExt cx="1726298" cy="1726298"/>
          </a:xfrm>
        </p:grpSpPr>
        <p:pic>
          <p:nvPicPr>
            <p:cNvPr id="28" name="Picture 27">
              <a:extLst>
                <a:ext uri="{FF2B5EF4-FFF2-40B4-BE49-F238E27FC236}">
                  <a16:creationId xmlns:a16="http://schemas.microsoft.com/office/drawing/2014/main" id="{0D2F49DA-C612-9044-A530-52B25ECB7ACC}"/>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826763" y="3312645"/>
              <a:ext cx="1726298" cy="1726298"/>
            </a:xfrm>
            <a:prstGeom prst="rect">
              <a:avLst/>
            </a:prstGeom>
          </p:spPr>
        </p:pic>
        <p:sp>
          <p:nvSpPr>
            <p:cNvPr id="22" name="TextBox 21">
              <a:extLst>
                <a:ext uri="{FF2B5EF4-FFF2-40B4-BE49-F238E27FC236}">
                  <a16:creationId xmlns:a16="http://schemas.microsoft.com/office/drawing/2014/main" id="{92F15AD0-D604-F64B-B34F-89BC8CC431A0}"/>
                </a:ext>
              </a:extLst>
            </p:cNvPr>
            <p:cNvSpPr txBox="1"/>
            <p:nvPr/>
          </p:nvSpPr>
          <p:spPr>
            <a:xfrm>
              <a:off x="4932966" y="3961697"/>
              <a:ext cx="1456514" cy="479603"/>
            </a:xfrm>
            <a:prstGeom prst="rect">
              <a:avLst/>
            </a:prstGeom>
            <a:noFill/>
          </p:spPr>
          <p:txBody>
            <a:bodyPr wrap="square" rtlCol="0">
              <a:spAutoFit/>
            </a:bodyPr>
            <a:lstStyle/>
            <a:p>
              <a:pPr algn="ctr"/>
              <a:r>
                <a:rPr lang="en-US" sz="1500" b="1" dirty="0">
                  <a:solidFill>
                    <a:schemeClr val="tx2"/>
                  </a:solidFill>
                </a:rPr>
                <a:t>Opening &amp; Implementation</a:t>
              </a:r>
            </a:p>
          </p:txBody>
        </p:sp>
      </p:grpSp>
      <p:grpSp>
        <p:nvGrpSpPr>
          <p:cNvPr id="26" name="Group 25">
            <a:extLst>
              <a:ext uri="{FF2B5EF4-FFF2-40B4-BE49-F238E27FC236}">
                <a16:creationId xmlns:a16="http://schemas.microsoft.com/office/drawing/2014/main" id="{90E98ABC-3847-D740-84BE-00FCC2FFCC05}"/>
              </a:ext>
            </a:extLst>
          </p:cNvPr>
          <p:cNvGrpSpPr/>
          <p:nvPr/>
        </p:nvGrpSpPr>
        <p:grpSpPr>
          <a:xfrm>
            <a:off x="2699369" y="3239716"/>
            <a:ext cx="1994079" cy="1994079"/>
            <a:chOff x="5144694" y="4785174"/>
            <a:chExt cx="1726298" cy="1726298"/>
          </a:xfrm>
        </p:grpSpPr>
        <p:pic>
          <p:nvPicPr>
            <p:cNvPr id="25" name="Picture 24">
              <a:extLst>
                <a:ext uri="{FF2B5EF4-FFF2-40B4-BE49-F238E27FC236}">
                  <a16:creationId xmlns:a16="http://schemas.microsoft.com/office/drawing/2014/main" id="{E8F2E2BE-F206-6748-81A9-A082B7B0C204}"/>
                </a:ext>
              </a:extLst>
            </p:cNvPr>
            <p:cNvPicPr>
              <a:picLocks noChangeAspect="1"/>
            </p:cNvPicPr>
            <p:nvPr/>
          </p:nvPicPr>
          <p:blipFill>
            <a:blip r:embed="rId4">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5144694" y="4785174"/>
              <a:ext cx="1726298" cy="1726298"/>
            </a:xfrm>
            <a:prstGeom prst="rect">
              <a:avLst/>
            </a:prstGeom>
          </p:spPr>
        </p:pic>
        <p:sp>
          <p:nvSpPr>
            <p:cNvPr id="23" name="TextBox 22">
              <a:extLst>
                <a:ext uri="{FF2B5EF4-FFF2-40B4-BE49-F238E27FC236}">
                  <a16:creationId xmlns:a16="http://schemas.microsoft.com/office/drawing/2014/main" id="{F4BCAB35-2736-1A43-831A-EBEF5DD2597B}"/>
                </a:ext>
              </a:extLst>
            </p:cNvPr>
            <p:cNvSpPr txBox="1"/>
            <p:nvPr/>
          </p:nvSpPr>
          <p:spPr>
            <a:xfrm>
              <a:off x="5214093" y="5352918"/>
              <a:ext cx="1587499" cy="679437"/>
            </a:xfrm>
            <a:prstGeom prst="rect">
              <a:avLst/>
            </a:prstGeom>
            <a:noFill/>
          </p:spPr>
          <p:txBody>
            <a:bodyPr wrap="square" rtlCol="0">
              <a:spAutoFit/>
            </a:bodyPr>
            <a:lstStyle/>
            <a:p>
              <a:pPr algn="ctr"/>
              <a:r>
                <a:rPr lang="en-US" sz="1500" b="1" dirty="0">
                  <a:solidFill>
                    <a:schemeClr val="tx2"/>
                  </a:solidFill>
                </a:rPr>
                <a:t>Orientation, Planning &amp;</a:t>
              </a:r>
            </a:p>
            <a:p>
              <a:pPr algn="ctr"/>
              <a:r>
                <a:rPr lang="en-US" sz="1500" b="1" dirty="0">
                  <a:solidFill>
                    <a:schemeClr val="tx2"/>
                  </a:solidFill>
                </a:rPr>
                <a:t>Development</a:t>
              </a:r>
            </a:p>
          </p:txBody>
        </p:sp>
      </p:grpSp>
      <p:grpSp>
        <p:nvGrpSpPr>
          <p:cNvPr id="31" name="Group 30">
            <a:extLst>
              <a:ext uri="{FF2B5EF4-FFF2-40B4-BE49-F238E27FC236}">
                <a16:creationId xmlns:a16="http://schemas.microsoft.com/office/drawing/2014/main" id="{7F5847AD-4C94-2742-983C-2DE55B82F5E1}"/>
              </a:ext>
            </a:extLst>
          </p:cNvPr>
          <p:cNvGrpSpPr/>
          <p:nvPr/>
        </p:nvGrpSpPr>
        <p:grpSpPr>
          <a:xfrm>
            <a:off x="647522" y="3931105"/>
            <a:ext cx="1994080" cy="1994080"/>
            <a:chOff x="2109733" y="4539021"/>
            <a:chExt cx="1726298" cy="1726298"/>
          </a:xfrm>
        </p:grpSpPr>
        <p:pic>
          <p:nvPicPr>
            <p:cNvPr id="18" name="Picture 17">
              <a:extLst>
                <a:ext uri="{FF2B5EF4-FFF2-40B4-BE49-F238E27FC236}">
                  <a16:creationId xmlns:a16="http://schemas.microsoft.com/office/drawing/2014/main" id="{C7545A35-D822-1E4C-93B2-29FF3EBD185A}"/>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109733" y="4539021"/>
              <a:ext cx="1726298" cy="1726298"/>
            </a:xfrm>
            <a:prstGeom prst="rect">
              <a:avLst/>
            </a:prstGeom>
          </p:spPr>
        </p:pic>
        <p:sp>
          <p:nvSpPr>
            <p:cNvPr id="24" name="TextBox 23">
              <a:extLst>
                <a:ext uri="{FF2B5EF4-FFF2-40B4-BE49-F238E27FC236}">
                  <a16:creationId xmlns:a16="http://schemas.microsoft.com/office/drawing/2014/main" id="{0516044D-65CB-3943-93FD-3816FC9F3976}"/>
                </a:ext>
              </a:extLst>
            </p:cNvPr>
            <p:cNvSpPr txBox="1"/>
            <p:nvPr/>
          </p:nvSpPr>
          <p:spPr>
            <a:xfrm>
              <a:off x="2206766" y="5112847"/>
              <a:ext cx="1532231" cy="479602"/>
            </a:xfrm>
            <a:prstGeom prst="rect">
              <a:avLst/>
            </a:prstGeom>
            <a:noFill/>
          </p:spPr>
          <p:txBody>
            <a:bodyPr wrap="square" rtlCol="0">
              <a:spAutoFit/>
            </a:bodyPr>
            <a:lstStyle/>
            <a:p>
              <a:pPr algn="ctr"/>
              <a:r>
                <a:rPr lang="en-US" sz="1500" b="1" dirty="0">
                  <a:solidFill>
                    <a:schemeClr val="tx2"/>
                  </a:solidFill>
                </a:rPr>
                <a:t>Selection &amp; Engagement</a:t>
              </a:r>
            </a:p>
          </p:txBody>
        </p:sp>
      </p:grpSp>
      <p:pic>
        <p:nvPicPr>
          <p:cNvPr id="32" name="Picture 31">
            <a:extLst>
              <a:ext uri="{FF2B5EF4-FFF2-40B4-BE49-F238E27FC236}">
                <a16:creationId xmlns:a16="http://schemas.microsoft.com/office/drawing/2014/main" id="{99A6B713-BA50-0248-A062-2910B5DCA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1322">
            <a:off x="5203648" y="1620406"/>
            <a:ext cx="1410499" cy="399434"/>
          </a:xfrm>
          <a:prstGeom prst="rect">
            <a:avLst/>
          </a:prstGeom>
        </p:spPr>
      </p:pic>
    </p:spTree>
    <p:extLst>
      <p:ext uri="{BB962C8B-B14F-4D97-AF65-F5344CB8AC3E}">
        <p14:creationId xmlns:p14="http://schemas.microsoft.com/office/powerpoint/2010/main" val="175875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21</a:t>
            </a:fld>
            <a:endParaRPr lang="en-US"/>
          </a:p>
        </p:txBody>
      </p:sp>
      <p:sp>
        <p:nvSpPr>
          <p:cNvPr id="4" name="Title 3"/>
          <p:cNvSpPr>
            <a:spLocks noGrp="1"/>
          </p:cNvSpPr>
          <p:nvPr>
            <p:ph type="title"/>
          </p:nvPr>
        </p:nvSpPr>
        <p:spPr>
          <a:xfrm>
            <a:off x="296333" y="547596"/>
            <a:ext cx="8483599" cy="563562"/>
          </a:xfrm>
        </p:spPr>
        <p:txBody>
          <a:bodyPr>
            <a:normAutofit fontScale="90000"/>
          </a:bodyPr>
          <a:lstStyle/>
          <a:p>
            <a:r>
              <a:rPr lang="en-CA" sz="2600" dirty="0">
                <a:solidFill>
                  <a:schemeClr val="tx2"/>
                </a:solidFill>
                <a:latin typeface="+mn-lt"/>
                <a:ea typeface="+mn-ea"/>
                <a:cs typeface="+mn-cs"/>
              </a:rPr>
              <a:t>Building a F</a:t>
            </a:r>
            <a:r>
              <a:rPr lang="en-CA" sz="2600" dirty="0">
                <a:solidFill>
                  <a:schemeClr val="accent1"/>
                </a:solidFill>
                <a:latin typeface="+mn-lt"/>
                <a:ea typeface="+mn-ea"/>
                <a:cs typeface="+mn-cs"/>
              </a:rPr>
              <a:t>o</a:t>
            </a:r>
            <a:r>
              <a:rPr lang="en-CA" sz="2600" dirty="0">
                <a:solidFill>
                  <a:schemeClr val="tx2"/>
                </a:solidFill>
                <a:latin typeface="+mn-lt"/>
                <a:ea typeface="+mn-ea"/>
                <a:cs typeface="+mn-cs"/>
              </a:rPr>
              <a:t>undry centre is just the tip of the iceberg... There is so much more to transformation than meets the eye</a:t>
            </a:r>
          </a:p>
        </p:txBody>
      </p:sp>
      <p:pic>
        <p:nvPicPr>
          <p:cNvPr id="7" name="Content Placeholder 6"/>
          <p:cNvPicPr>
            <a:picLocks noGrp="1" noChangeAspect="1"/>
          </p:cNvPicPr>
          <p:nvPr>
            <p:ph sz="quarter" idx="16"/>
          </p:nvPr>
        </p:nvPicPr>
        <p:blipFill>
          <a:blip r:embed="rId3"/>
          <a:stretch>
            <a:fillRect/>
          </a:stretch>
        </p:blipFill>
        <p:spPr>
          <a:xfrm>
            <a:off x="5678567" y="1523286"/>
            <a:ext cx="2965439" cy="4119475"/>
          </a:xfrm>
          <a:prstGeom prst="rect">
            <a:avLst/>
          </a:prstGeom>
        </p:spPr>
      </p:pic>
      <p:sp>
        <p:nvSpPr>
          <p:cNvPr id="8" name="TextBox 7"/>
          <p:cNvSpPr txBox="1"/>
          <p:nvPr/>
        </p:nvSpPr>
        <p:spPr>
          <a:xfrm>
            <a:off x="296333" y="1523286"/>
            <a:ext cx="5282881" cy="4093428"/>
          </a:xfrm>
          <a:prstGeom prst="rect">
            <a:avLst/>
          </a:prstGeom>
          <a:noFill/>
        </p:spPr>
        <p:txBody>
          <a:bodyPr wrap="square" rtlCol="0">
            <a:spAutoFit/>
          </a:bodyPr>
          <a:lstStyle/>
          <a:p>
            <a:endParaRPr lang="en-CA" sz="2000" dirty="0"/>
          </a:p>
          <a:p>
            <a:r>
              <a:rPr lang="en-CA" sz="2400" dirty="0"/>
              <a:t>A Foundry centre is “built” on 3 essential components</a:t>
            </a:r>
          </a:p>
          <a:p>
            <a:pPr marL="800100" lvl="1" indent="-342900">
              <a:buFont typeface="Arial" panose="020B0604020202020204" pitchFamily="34" charset="0"/>
              <a:buChar char="•"/>
            </a:pPr>
            <a:r>
              <a:rPr lang="en-CA" sz="2400" dirty="0"/>
              <a:t>facility/infrastructure</a:t>
            </a:r>
          </a:p>
          <a:p>
            <a:pPr marL="800100" lvl="1" indent="-342900">
              <a:buFont typeface="Arial" panose="020B0604020202020204" pitchFamily="34" charset="0"/>
              <a:buChar char="•"/>
            </a:pPr>
            <a:r>
              <a:rPr lang="en-CA" sz="2400" dirty="0"/>
              <a:t>operations</a:t>
            </a:r>
          </a:p>
          <a:p>
            <a:pPr marL="800100" lvl="1" indent="-342900">
              <a:buFont typeface="Arial" panose="020B0604020202020204" pitchFamily="34" charset="0"/>
              <a:buChar char="•"/>
            </a:pPr>
            <a:r>
              <a:rPr lang="en-CA" sz="2400" dirty="0"/>
              <a:t>individuals (partners, youth and family)</a:t>
            </a:r>
          </a:p>
          <a:p>
            <a:pPr lvl="1"/>
            <a:endParaRPr lang="en-CA" sz="2400" dirty="0"/>
          </a:p>
          <a:p>
            <a:r>
              <a:rPr lang="en-CA" sz="2400" i="1" dirty="0">
                <a:solidFill>
                  <a:schemeClr val="tx2"/>
                </a:solidFill>
              </a:rPr>
              <a:t>Successful project outcomes involve transformation and readiness of all 3 components together</a:t>
            </a:r>
          </a:p>
        </p:txBody>
      </p:sp>
    </p:spTree>
    <p:extLst>
      <p:ext uri="{BB962C8B-B14F-4D97-AF65-F5344CB8AC3E}">
        <p14:creationId xmlns:p14="http://schemas.microsoft.com/office/powerpoint/2010/main" val="305469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CB068-B727-8547-8B81-198F06AD0FA6}" type="datetime4">
              <a:rPr lang="en-CA" smtClean="0"/>
              <a:t>January 9, 2020</a:t>
            </a:fld>
            <a:r>
              <a:rPr lang="en-CA"/>
              <a:t>  </a:t>
            </a:r>
            <a:endParaRPr lang="en-US" dirty="0"/>
          </a:p>
        </p:txBody>
      </p:sp>
      <p:sp>
        <p:nvSpPr>
          <p:cNvPr id="3" name="Slide Number Placeholder 2"/>
          <p:cNvSpPr>
            <a:spLocks noGrp="1"/>
          </p:cNvSpPr>
          <p:nvPr>
            <p:ph type="sldNum" sz="quarter" idx="12"/>
          </p:nvPr>
        </p:nvSpPr>
        <p:spPr/>
        <p:txBody>
          <a:bodyPr/>
          <a:lstStyle/>
          <a:p>
            <a:fld id="{AF88E988-FB04-AB4E-BE5A-59F242AF7F7A}" type="slidenum">
              <a:rPr lang="en-US" smtClean="0"/>
              <a:t>22</a:t>
            </a:fld>
            <a:endParaRPr lang="en-US"/>
          </a:p>
        </p:txBody>
      </p:sp>
      <p:sp>
        <p:nvSpPr>
          <p:cNvPr id="4" name="Title 3"/>
          <p:cNvSpPr>
            <a:spLocks noGrp="1"/>
          </p:cNvSpPr>
          <p:nvPr>
            <p:ph type="title"/>
          </p:nvPr>
        </p:nvSpPr>
        <p:spPr>
          <a:xfrm>
            <a:off x="395616" y="254616"/>
            <a:ext cx="8483599" cy="563562"/>
          </a:xfrm>
        </p:spPr>
        <p:txBody>
          <a:bodyPr>
            <a:noAutofit/>
          </a:bodyPr>
          <a:lstStyle/>
          <a:p>
            <a:r>
              <a:rPr lang="en-US" sz="2300" dirty="0">
                <a:solidFill>
                  <a:schemeClr val="tx2"/>
                </a:solidFill>
              </a:rPr>
              <a:t>What is beyond the establishment of a F</a:t>
            </a:r>
            <a:r>
              <a:rPr lang="en-US" sz="2300" dirty="0">
                <a:solidFill>
                  <a:schemeClr val="accent1"/>
                </a:solidFill>
              </a:rPr>
              <a:t>o</a:t>
            </a:r>
            <a:r>
              <a:rPr lang="en-US" sz="2300" dirty="0">
                <a:solidFill>
                  <a:schemeClr val="tx2"/>
                </a:solidFill>
              </a:rPr>
              <a:t>undry </a:t>
            </a:r>
            <a:r>
              <a:rPr lang="en-US" sz="2300" dirty="0" err="1">
                <a:solidFill>
                  <a:schemeClr val="tx2"/>
                </a:solidFill>
              </a:rPr>
              <a:t>centre</a:t>
            </a:r>
            <a:r>
              <a:rPr lang="en-US" sz="2300" dirty="0">
                <a:solidFill>
                  <a:schemeClr val="tx2"/>
                </a:solidFill>
              </a:rPr>
              <a:t>?</a:t>
            </a:r>
          </a:p>
        </p:txBody>
      </p:sp>
      <p:sp>
        <p:nvSpPr>
          <p:cNvPr id="18" name="TextBox 17"/>
          <p:cNvSpPr txBox="1"/>
          <p:nvPr/>
        </p:nvSpPr>
        <p:spPr>
          <a:xfrm>
            <a:off x="242547" y="2936398"/>
            <a:ext cx="2312110" cy="1200329"/>
          </a:xfrm>
          <a:prstGeom prst="rect">
            <a:avLst/>
          </a:prstGeom>
          <a:solidFill>
            <a:schemeClr val="accent3">
              <a:lumMod val="40000"/>
              <a:lumOff val="60000"/>
            </a:schemeClr>
          </a:solidFill>
          <a:ln>
            <a:noFill/>
          </a:ln>
        </p:spPr>
        <p:txBody>
          <a:bodyPr wrap="square" rtlCol="0">
            <a:spAutoFit/>
          </a:bodyPr>
          <a:lstStyle/>
          <a:p>
            <a:r>
              <a:rPr lang="en-US" sz="1200" b="1" dirty="0"/>
              <a:t>Planning/Operationalization</a:t>
            </a:r>
          </a:p>
          <a:p>
            <a:pPr marL="285750" indent="-285750">
              <a:buFont typeface="Arial" panose="020B0604020202020204" pitchFamily="34" charset="0"/>
              <a:buChar char="•"/>
            </a:pPr>
            <a:r>
              <a:rPr lang="en-US" sz="1200" dirty="0"/>
              <a:t>Partnership/Engagement</a:t>
            </a:r>
          </a:p>
          <a:p>
            <a:pPr marL="285750" indent="-285750">
              <a:buFont typeface="Arial" panose="020B0604020202020204" pitchFamily="34" charset="0"/>
              <a:buChar char="•"/>
            </a:pPr>
            <a:r>
              <a:rPr lang="en-US" sz="1200" dirty="0"/>
              <a:t>Services</a:t>
            </a:r>
            <a:endParaRPr lang="en-CA" sz="1200" dirty="0"/>
          </a:p>
          <a:p>
            <a:pPr marL="285750" indent="-285750">
              <a:buFont typeface="Arial" panose="020B0604020202020204" pitchFamily="34" charset="0"/>
              <a:buChar char="•"/>
            </a:pPr>
            <a:r>
              <a:rPr lang="en-US" sz="1200" dirty="0"/>
              <a:t>Capital</a:t>
            </a:r>
          </a:p>
          <a:p>
            <a:pPr marL="285750" indent="-285750">
              <a:buFont typeface="Arial" panose="020B0604020202020204" pitchFamily="34" charset="0"/>
              <a:buChar char="•"/>
            </a:pPr>
            <a:r>
              <a:rPr lang="en-US" sz="1200" dirty="0"/>
              <a:t>Fundraising</a:t>
            </a:r>
            <a:br>
              <a:rPr lang="en-US" sz="1200" dirty="0"/>
            </a:br>
            <a:endParaRPr lang="en-US" sz="1200" dirty="0"/>
          </a:p>
        </p:txBody>
      </p:sp>
      <p:sp>
        <p:nvSpPr>
          <p:cNvPr id="6" name="TextBox 5"/>
          <p:cNvSpPr txBox="1"/>
          <p:nvPr/>
        </p:nvSpPr>
        <p:spPr>
          <a:xfrm>
            <a:off x="-271159" y="5269446"/>
            <a:ext cx="8705083" cy="523220"/>
          </a:xfrm>
          <a:prstGeom prst="rect">
            <a:avLst/>
          </a:prstGeom>
          <a:noFill/>
        </p:spPr>
        <p:txBody>
          <a:bodyPr wrap="square" rtlCol="0">
            <a:spAutoFit/>
          </a:bodyPr>
          <a:lstStyle/>
          <a:p>
            <a:pPr algn="ctr"/>
            <a:r>
              <a:rPr lang="en-US" sz="1400" dirty="0"/>
              <a:t>Communications, Change Leadership, </a:t>
            </a:r>
            <a:br>
              <a:rPr lang="en-US" sz="1400" dirty="0"/>
            </a:br>
            <a:r>
              <a:rPr lang="en-US" sz="1400" dirty="0"/>
              <a:t>Engagement, Knowledge Exchange</a:t>
            </a:r>
            <a:endParaRPr lang="en-CA" sz="1400" dirty="0"/>
          </a:p>
        </p:txBody>
      </p:sp>
      <p:sp>
        <p:nvSpPr>
          <p:cNvPr id="8" name="Left Arrow 7"/>
          <p:cNvSpPr/>
          <p:nvPr/>
        </p:nvSpPr>
        <p:spPr>
          <a:xfrm>
            <a:off x="575606" y="5385670"/>
            <a:ext cx="1346753" cy="290772"/>
          </a:xfrm>
          <a:prstGeom prst="lef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ight Arrow 16"/>
          <p:cNvSpPr/>
          <p:nvPr/>
        </p:nvSpPr>
        <p:spPr>
          <a:xfrm>
            <a:off x="6990321" y="5383712"/>
            <a:ext cx="1250441" cy="299717"/>
          </a:xfrm>
          <a:prstGeom prst="righ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9" name="TextBox 38"/>
          <p:cNvSpPr txBox="1"/>
          <p:nvPr/>
        </p:nvSpPr>
        <p:spPr>
          <a:xfrm>
            <a:off x="248634" y="1545761"/>
            <a:ext cx="3336771" cy="276999"/>
          </a:xfrm>
          <a:prstGeom prst="rect">
            <a:avLst/>
          </a:prstGeom>
          <a:solidFill>
            <a:schemeClr val="accent3">
              <a:lumMod val="40000"/>
              <a:lumOff val="60000"/>
            </a:schemeClr>
          </a:solidFill>
          <a:ln>
            <a:noFill/>
          </a:ln>
        </p:spPr>
        <p:txBody>
          <a:bodyPr wrap="square" rtlCol="0">
            <a:spAutoFit/>
          </a:bodyPr>
          <a:lstStyle/>
          <a:p>
            <a:r>
              <a:rPr lang="en-US" sz="1200" b="1" dirty="0"/>
              <a:t>Orientation, Planning &amp; Development</a:t>
            </a:r>
          </a:p>
        </p:txBody>
      </p:sp>
      <p:sp>
        <p:nvSpPr>
          <p:cNvPr id="24" name="TextBox 23"/>
          <p:cNvSpPr txBox="1"/>
          <p:nvPr/>
        </p:nvSpPr>
        <p:spPr>
          <a:xfrm>
            <a:off x="2783849" y="1889681"/>
            <a:ext cx="1089211" cy="276999"/>
          </a:xfrm>
          <a:prstGeom prst="rect">
            <a:avLst/>
          </a:prstGeom>
          <a:solidFill>
            <a:schemeClr val="accent6">
              <a:lumMod val="60000"/>
              <a:lumOff val="40000"/>
            </a:schemeClr>
          </a:solidFill>
          <a:ln>
            <a:noFill/>
          </a:ln>
        </p:spPr>
        <p:txBody>
          <a:bodyPr wrap="square" rtlCol="0">
            <a:spAutoFit/>
          </a:bodyPr>
          <a:lstStyle/>
          <a:p>
            <a:r>
              <a:rPr lang="en-US" sz="1200" b="1" dirty="0"/>
              <a:t>Doors Open</a:t>
            </a:r>
            <a:endParaRPr lang="en-CA" sz="1200" b="1" dirty="0"/>
          </a:p>
        </p:txBody>
      </p:sp>
      <p:sp>
        <p:nvSpPr>
          <p:cNvPr id="25" name="TextBox 24"/>
          <p:cNvSpPr txBox="1"/>
          <p:nvPr/>
        </p:nvSpPr>
        <p:spPr>
          <a:xfrm>
            <a:off x="3384125" y="2264833"/>
            <a:ext cx="3702475" cy="276999"/>
          </a:xfrm>
          <a:prstGeom prst="rect">
            <a:avLst/>
          </a:prstGeom>
          <a:solidFill>
            <a:schemeClr val="tx2">
              <a:lumMod val="20000"/>
              <a:lumOff val="80000"/>
            </a:schemeClr>
          </a:solidFill>
          <a:ln>
            <a:noFill/>
          </a:ln>
        </p:spPr>
        <p:txBody>
          <a:bodyPr wrap="square" rtlCol="0">
            <a:spAutoFit/>
          </a:bodyPr>
          <a:lstStyle/>
          <a:p>
            <a:r>
              <a:rPr lang="en-US" sz="1200" b="1" dirty="0"/>
              <a:t>Implementation</a:t>
            </a:r>
            <a:endParaRPr lang="en-CA" sz="1200" b="1" dirty="0"/>
          </a:p>
        </p:txBody>
      </p:sp>
      <p:sp>
        <p:nvSpPr>
          <p:cNvPr id="40" name="TextBox 39"/>
          <p:cNvSpPr txBox="1"/>
          <p:nvPr/>
        </p:nvSpPr>
        <p:spPr>
          <a:xfrm>
            <a:off x="5214679" y="2595911"/>
            <a:ext cx="3573318" cy="285510"/>
          </a:xfrm>
          <a:prstGeom prst="rect">
            <a:avLst/>
          </a:prstGeom>
          <a:solidFill>
            <a:schemeClr val="tx2">
              <a:lumMod val="20000"/>
              <a:lumOff val="80000"/>
            </a:schemeClr>
          </a:solidFill>
          <a:ln>
            <a:noFill/>
          </a:ln>
        </p:spPr>
        <p:txBody>
          <a:bodyPr wrap="square" rtlCol="0">
            <a:spAutoFit/>
          </a:bodyPr>
          <a:lstStyle/>
          <a:p>
            <a:r>
              <a:rPr lang="en-US" sz="1200" b="1" dirty="0"/>
              <a:t>Optimization</a:t>
            </a:r>
            <a:endParaRPr lang="en-US" sz="1100" b="1" dirty="0"/>
          </a:p>
        </p:txBody>
      </p:sp>
      <p:sp>
        <p:nvSpPr>
          <p:cNvPr id="42" name="TextBox 41"/>
          <p:cNvSpPr txBox="1"/>
          <p:nvPr/>
        </p:nvSpPr>
        <p:spPr>
          <a:xfrm>
            <a:off x="4118973" y="2936398"/>
            <a:ext cx="4669024" cy="1231106"/>
          </a:xfrm>
          <a:prstGeom prst="rect">
            <a:avLst/>
          </a:prstGeom>
          <a:solidFill>
            <a:schemeClr val="tx2">
              <a:lumMod val="60000"/>
              <a:lumOff val="40000"/>
            </a:schemeClr>
          </a:solidFill>
          <a:ln>
            <a:noFill/>
          </a:ln>
        </p:spPr>
        <p:txBody>
          <a:bodyPr wrap="square" rtlCol="0">
            <a:spAutoFit/>
          </a:bodyPr>
          <a:lstStyle/>
          <a:p>
            <a:r>
              <a:rPr lang="en-US" sz="1400" b="1" dirty="0"/>
              <a:t>Continuous Optimization</a:t>
            </a:r>
          </a:p>
          <a:p>
            <a:pPr marL="285750" indent="-285750">
              <a:buFont typeface="Arial" panose="020B0604020202020204" pitchFamily="34" charset="0"/>
              <a:buChar char="•"/>
            </a:pPr>
            <a:r>
              <a:rPr lang="en-US" sz="1200" dirty="0"/>
              <a:t>Intentional integration</a:t>
            </a:r>
          </a:p>
          <a:p>
            <a:pPr marL="285750" indent="-285750">
              <a:buFont typeface="Arial" panose="020B0604020202020204" pitchFamily="34" charset="0"/>
              <a:buChar char="•"/>
            </a:pPr>
            <a:r>
              <a:rPr lang="en-US" sz="1200" dirty="0"/>
              <a:t>Services</a:t>
            </a:r>
          </a:p>
          <a:p>
            <a:pPr marL="285750" indent="-285750">
              <a:buFont typeface="Arial" panose="020B0604020202020204" pitchFamily="34" charset="0"/>
              <a:buChar char="•"/>
            </a:pPr>
            <a:r>
              <a:rPr lang="en-US" sz="1200" dirty="0"/>
              <a:t>Quality Improvement</a:t>
            </a:r>
          </a:p>
          <a:p>
            <a:pPr marL="285750" indent="-285750">
              <a:buFont typeface="Arial" panose="020B0604020202020204" pitchFamily="34" charset="0"/>
              <a:buChar char="•"/>
            </a:pPr>
            <a:r>
              <a:rPr lang="en-US" sz="1200" dirty="0"/>
              <a:t>Evaluation</a:t>
            </a:r>
            <a:br>
              <a:rPr lang="en-US" sz="1200" dirty="0"/>
            </a:br>
            <a:endParaRPr lang="en-US" sz="1200" dirty="0"/>
          </a:p>
        </p:txBody>
      </p:sp>
      <p:sp>
        <p:nvSpPr>
          <p:cNvPr id="41" name="TextBox 40">
            <a:extLst>
              <a:ext uri="{FF2B5EF4-FFF2-40B4-BE49-F238E27FC236}">
                <a16:creationId xmlns:a16="http://schemas.microsoft.com/office/drawing/2014/main" id="{B7CF10BB-9AC2-1242-A784-A05666B84F0F}"/>
              </a:ext>
            </a:extLst>
          </p:cNvPr>
          <p:cNvSpPr txBox="1"/>
          <p:nvPr/>
        </p:nvSpPr>
        <p:spPr>
          <a:xfrm>
            <a:off x="2628111" y="2948760"/>
            <a:ext cx="1400685" cy="1169551"/>
          </a:xfrm>
          <a:prstGeom prst="rect">
            <a:avLst/>
          </a:prstGeom>
          <a:solidFill>
            <a:schemeClr val="tx2">
              <a:lumMod val="40000"/>
              <a:lumOff val="60000"/>
            </a:schemeClr>
          </a:solidFill>
          <a:ln>
            <a:noFill/>
          </a:ln>
        </p:spPr>
        <p:txBody>
          <a:bodyPr wrap="square" rtlCol="0">
            <a:spAutoFit/>
          </a:bodyPr>
          <a:lstStyle/>
          <a:p>
            <a:pPr algn="ctr"/>
            <a:r>
              <a:rPr lang="en-US" sz="1400" b="1" dirty="0"/>
              <a:t>Training &amp; Preparing for opening</a:t>
            </a:r>
            <a:br>
              <a:rPr lang="en-US" sz="1400" b="1" dirty="0"/>
            </a:br>
            <a:br>
              <a:rPr lang="en-US" sz="1400" b="1" dirty="0"/>
            </a:br>
            <a:endParaRPr lang="en-US" sz="1400" b="1" dirty="0"/>
          </a:p>
        </p:txBody>
      </p:sp>
      <p:grpSp>
        <p:nvGrpSpPr>
          <p:cNvPr id="55" name="Group 54">
            <a:extLst>
              <a:ext uri="{FF2B5EF4-FFF2-40B4-BE49-F238E27FC236}">
                <a16:creationId xmlns:a16="http://schemas.microsoft.com/office/drawing/2014/main" id="{627AAC55-235D-8E49-9506-778A21CF3E67}"/>
              </a:ext>
            </a:extLst>
          </p:cNvPr>
          <p:cNvGrpSpPr/>
          <p:nvPr/>
        </p:nvGrpSpPr>
        <p:grpSpPr>
          <a:xfrm>
            <a:off x="231246" y="4546485"/>
            <a:ext cx="8568057" cy="436634"/>
            <a:chOff x="815604" y="2973831"/>
            <a:chExt cx="7502896" cy="436634"/>
          </a:xfrm>
          <a:solidFill>
            <a:schemeClr val="accent1"/>
          </a:solidFill>
        </p:grpSpPr>
        <p:grpSp>
          <p:nvGrpSpPr>
            <p:cNvPr id="56" name="Group 55">
              <a:extLst>
                <a:ext uri="{FF2B5EF4-FFF2-40B4-BE49-F238E27FC236}">
                  <a16:creationId xmlns:a16="http://schemas.microsoft.com/office/drawing/2014/main" id="{FDE95F68-D8CD-6A4F-9FAA-4C3209C694AF}"/>
                </a:ext>
              </a:extLst>
            </p:cNvPr>
            <p:cNvGrpSpPr/>
            <p:nvPr/>
          </p:nvGrpSpPr>
          <p:grpSpPr>
            <a:xfrm>
              <a:off x="815604" y="2973831"/>
              <a:ext cx="7502896" cy="436634"/>
              <a:chOff x="838201" y="3455054"/>
              <a:chExt cx="7502896" cy="371333"/>
            </a:xfrm>
            <a:grpFill/>
          </p:grpSpPr>
          <p:sp>
            <p:nvSpPr>
              <p:cNvPr id="65" name="Rectangle 64">
                <a:extLst>
                  <a:ext uri="{FF2B5EF4-FFF2-40B4-BE49-F238E27FC236}">
                    <a16:creationId xmlns:a16="http://schemas.microsoft.com/office/drawing/2014/main" id="{38B23E6D-E5D5-7D47-891C-1D23199294A9}"/>
                  </a:ext>
                </a:extLst>
              </p:cNvPr>
              <p:cNvSpPr/>
              <p:nvPr/>
            </p:nvSpPr>
            <p:spPr>
              <a:xfrm>
                <a:off x="848097" y="3455926"/>
                <a:ext cx="7493000" cy="361781"/>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66" name="Straight Connector 65">
                <a:extLst>
                  <a:ext uri="{FF2B5EF4-FFF2-40B4-BE49-F238E27FC236}">
                    <a16:creationId xmlns:a16="http://schemas.microsoft.com/office/drawing/2014/main" id="{F180BC09-D27E-064A-9077-8911DC9F7ACA}"/>
                  </a:ext>
                </a:extLst>
              </p:cNvPr>
              <p:cNvCxnSpPr/>
              <p:nvPr/>
            </p:nvCxnSpPr>
            <p:spPr>
              <a:xfrm>
                <a:off x="2188479" y="3472160"/>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480C3CB0-6F9F-DD4B-852E-0A6A8BEC7C15}"/>
                  </a:ext>
                </a:extLst>
              </p:cNvPr>
              <p:cNvCxnSpPr/>
              <p:nvPr/>
            </p:nvCxnSpPr>
            <p:spPr>
              <a:xfrm>
                <a:off x="6450227" y="34649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97B3467-9F16-D841-A142-09BD20F249CA}"/>
                  </a:ext>
                </a:extLst>
              </p:cNvPr>
              <p:cNvCxnSpPr/>
              <p:nvPr/>
            </p:nvCxnSpPr>
            <p:spPr>
              <a:xfrm>
                <a:off x="3550372" y="3469944"/>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C9C5C08-8F24-7E44-9C3B-03513B66E710}"/>
                  </a:ext>
                </a:extLst>
              </p:cNvPr>
              <p:cNvCxnSpPr/>
              <p:nvPr/>
            </p:nvCxnSpPr>
            <p:spPr>
              <a:xfrm>
                <a:off x="1515177" y="34577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28FBE83-D6E6-2843-8DBE-3ECCFA8353B6}"/>
                  </a:ext>
                </a:extLst>
              </p:cNvPr>
              <p:cNvCxnSpPr/>
              <p:nvPr/>
            </p:nvCxnSpPr>
            <p:spPr>
              <a:xfrm>
                <a:off x="4260316" y="3455054"/>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DC41620D-48C6-3749-9C4D-33584C6FC7D9}"/>
                  </a:ext>
                </a:extLst>
              </p:cNvPr>
              <p:cNvCxnSpPr/>
              <p:nvPr/>
            </p:nvCxnSpPr>
            <p:spPr>
              <a:xfrm>
                <a:off x="2872770" y="3455054"/>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41EB330-873E-6F44-B253-EA24B4963F50}"/>
                  </a:ext>
                </a:extLst>
              </p:cNvPr>
              <p:cNvCxnSpPr/>
              <p:nvPr/>
            </p:nvCxnSpPr>
            <p:spPr>
              <a:xfrm>
                <a:off x="838201" y="3472160"/>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CE9DF3A-BC2C-7845-847D-14E5BF854551}"/>
                  </a:ext>
                </a:extLst>
              </p:cNvPr>
              <p:cNvCxnSpPr/>
              <p:nvPr/>
            </p:nvCxnSpPr>
            <p:spPr>
              <a:xfrm>
                <a:off x="8331201" y="34649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7" name="TextBox 56">
              <a:extLst>
                <a:ext uri="{FF2B5EF4-FFF2-40B4-BE49-F238E27FC236}">
                  <a16:creationId xmlns:a16="http://schemas.microsoft.com/office/drawing/2014/main" id="{7356022A-46BC-B340-8825-C747D995CBCC}"/>
                </a:ext>
              </a:extLst>
            </p:cNvPr>
            <p:cNvSpPr txBox="1"/>
            <p:nvPr/>
          </p:nvSpPr>
          <p:spPr>
            <a:xfrm>
              <a:off x="839115" y="3010321"/>
              <a:ext cx="625201" cy="369332"/>
            </a:xfrm>
            <a:prstGeom prst="rect">
              <a:avLst/>
            </a:prstGeom>
            <a:grpFill/>
          </p:spPr>
          <p:txBody>
            <a:bodyPr wrap="square" rtlCol="0">
              <a:spAutoFit/>
            </a:bodyPr>
            <a:lstStyle/>
            <a:p>
              <a:pPr algn="ctr"/>
              <a:r>
                <a:rPr lang="en-US" sz="1200" dirty="0"/>
                <a:t>3</a:t>
              </a:r>
              <a:r>
                <a:rPr lang="en-US" dirty="0"/>
                <a:t> </a:t>
              </a:r>
              <a:r>
                <a:rPr lang="en-US" sz="1200" dirty="0" err="1"/>
                <a:t>mos</a:t>
              </a:r>
              <a:endParaRPr lang="en-CA" sz="1200" dirty="0"/>
            </a:p>
          </p:txBody>
        </p:sp>
        <p:sp>
          <p:nvSpPr>
            <p:cNvPr id="58" name="TextBox 57">
              <a:extLst>
                <a:ext uri="{FF2B5EF4-FFF2-40B4-BE49-F238E27FC236}">
                  <a16:creationId xmlns:a16="http://schemas.microsoft.com/office/drawing/2014/main" id="{F10634B3-4799-A641-A47B-7282595514C1}"/>
                </a:ext>
              </a:extLst>
            </p:cNvPr>
            <p:cNvSpPr txBox="1"/>
            <p:nvPr/>
          </p:nvSpPr>
          <p:spPr>
            <a:xfrm>
              <a:off x="1520844" y="3009074"/>
              <a:ext cx="625199" cy="369332"/>
            </a:xfrm>
            <a:prstGeom prst="rect">
              <a:avLst/>
            </a:prstGeom>
            <a:grpFill/>
          </p:spPr>
          <p:txBody>
            <a:bodyPr wrap="square" rtlCol="0">
              <a:spAutoFit/>
            </a:bodyPr>
            <a:lstStyle/>
            <a:p>
              <a:pPr algn="ctr"/>
              <a:r>
                <a:rPr lang="en-US" sz="1200" dirty="0"/>
                <a:t>6</a:t>
              </a:r>
              <a:r>
                <a:rPr lang="en-US" dirty="0"/>
                <a:t> </a:t>
              </a:r>
              <a:r>
                <a:rPr lang="en-US" sz="1200" dirty="0" err="1"/>
                <a:t>mos</a:t>
              </a:r>
              <a:endParaRPr lang="en-CA" sz="1200" dirty="0"/>
            </a:p>
          </p:txBody>
        </p:sp>
        <p:sp>
          <p:nvSpPr>
            <p:cNvPr id="59" name="TextBox 58">
              <a:extLst>
                <a:ext uri="{FF2B5EF4-FFF2-40B4-BE49-F238E27FC236}">
                  <a16:creationId xmlns:a16="http://schemas.microsoft.com/office/drawing/2014/main" id="{BDB091D6-DACD-CB4C-9FAE-0B70521AEEBF}"/>
                </a:ext>
              </a:extLst>
            </p:cNvPr>
            <p:cNvSpPr txBox="1"/>
            <p:nvPr/>
          </p:nvSpPr>
          <p:spPr>
            <a:xfrm>
              <a:off x="2192555" y="3009074"/>
              <a:ext cx="625134" cy="369332"/>
            </a:xfrm>
            <a:prstGeom prst="rect">
              <a:avLst/>
            </a:prstGeom>
            <a:grpFill/>
            <a:ln>
              <a:noFill/>
            </a:ln>
          </p:spPr>
          <p:txBody>
            <a:bodyPr wrap="square" rtlCol="0">
              <a:spAutoFit/>
            </a:bodyPr>
            <a:lstStyle/>
            <a:p>
              <a:pPr algn="ctr"/>
              <a:r>
                <a:rPr lang="en-US" sz="1200" dirty="0"/>
                <a:t>9</a:t>
              </a:r>
              <a:r>
                <a:rPr lang="en-US" dirty="0"/>
                <a:t> </a:t>
              </a:r>
              <a:r>
                <a:rPr lang="en-US" sz="1200" dirty="0" err="1"/>
                <a:t>mos</a:t>
              </a:r>
              <a:endParaRPr lang="en-CA" sz="1200" dirty="0"/>
            </a:p>
          </p:txBody>
        </p:sp>
        <p:sp>
          <p:nvSpPr>
            <p:cNvPr id="60" name="TextBox 59">
              <a:extLst>
                <a:ext uri="{FF2B5EF4-FFF2-40B4-BE49-F238E27FC236}">
                  <a16:creationId xmlns:a16="http://schemas.microsoft.com/office/drawing/2014/main" id="{6F629330-7B3F-CC49-9E0E-9498F3C7B3AD}"/>
                </a:ext>
              </a:extLst>
            </p:cNvPr>
            <p:cNvSpPr txBox="1"/>
            <p:nvPr/>
          </p:nvSpPr>
          <p:spPr>
            <a:xfrm>
              <a:off x="2868690" y="2997425"/>
              <a:ext cx="643493" cy="369332"/>
            </a:xfrm>
            <a:prstGeom prst="rect">
              <a:avLst/>
            </a:prstGeom>
            <a:grpFill/>
          </p:spPr>
          <p:txBody>
            <a:bodyPr wrap="square" rtlCol="0">
              <a:spAutoFit/>
            </a:bodyPr>
            <a:lstStyle/>
            <a:p>
              <a:pPr algn="ctr"/>
              <a:r>
                <a:rPr lang="en-US" sz="1200" dirty="0"/>
                <a:t>12</a:t>
              </a:r>
              <a:r>
                <a:rPr lang="en-US" dirty="0"/>
                <a:t> </a:t>
              </a:r>
              <a:r>
                <a:rPr lang="en-US" sz="1200" dirty="0" err="1"/>
                <a:t>mos</a:t>
              </a:r>
              <a:endParaRPr lang="en-CA" sz="1200" dirty="0"/>
            </a:p>
          </p:txBody>
        </p:sp>
        <p:sp>
          <p:nvSpPr>
            <p:cNvPr id="61" name="TextBox 60">
              <a:extLst>
                <a:ext uri="{FF2B5EF4-FFF2-40B4-BE49-F238E27FC236}">
                  <a16:creationId xmlns:a16="http://schemas.microsoft.com/office/drawing/2014/main" id="{2F2243E3-48CA-4B45-91C9-D21B0785B447}"/>
                </a:ext>
              </a:extLst>
            </p:cNvPr>
            <p:cNvSpPr txBox="1"/>
            <p:nvPr/>
          </p:nvSpPr>
          <p:spPr>
            <a:xfrm>
              <a:off x="3576524" y="2997425"/>
              <a:ext cx="643493" cy="369332"/>
            </a:xfrm>
            <a:prstGeom prst="rect">
              <a:avLst/>
            </a:prstGeom>
            <a:grpFill/>
          </p:spPr>
          <p:txBody>
            <a:bodyPr wrap="square" rtlCol="0">
              <a:spAutoFit/>
            </a:bodyPr>
            <a:lstStyle/>
            <a:p>
              <a:pPr algn="ctr"/>
              <a:r>
                <a:rPr lang="en-US" sz="1200" dirty="0"/>
                <a:t>15</a:t>
              </a:r>
              <a:r>
                <a:rPr lang="en-US" dirty="0"/>
                <a:t> </a:t>
              </a:r>
              <a:r>
                <a:rPr lang="en-US" sz="1200" dirty="0" err="1"/>
                <a:t>mos</a:t>
              </a:r>
              <a:endParaRPr lang="en-CA" sz="1200" dirty="0"/>
            </a:p>
          </p:txBody>
        </p:sp>
        <p:sp>
          <p:nvSpPr>
            <p:cNvPr id="62" name="TextBox 61">
              <a:extLst>
                <a:ext uri="{FF2B5EF4-FFF2-40B4-BE49-F238E27FC236}">
                  <a16:creationId xmlns:a16="http://schemas.microsoft.com/office/drawing/2014/main" id="{2F00835D-DF4A-4A4B-A08E-A36B7758B9EF}"/>
                </a:ext>
              </a:extLst>
            </p:cNvPr>
            <p:cNvSpPr txBox="1"/>
            <p:nvPr/>
          </p:nvSpPr>
          <p:spPr>
            <a:xfrm>
              <a:off x="5636312" y="2997425"/>
              <a:ext cx="624095" cy="369332"/>
            </a:xfrm>
            <a:prstGeom prst="rect">
              <a:avLst/>
            </a:prstGeom>
            <a:grpFill/>
          </p:spPr>
          <p:txBody>
            <a:bodyPr wrap="square" rtlCol="0">
              <a:spAutoFit/>
            </a:bodyPr>
            <a:lstStyle/>
            <a:p>
              <a:pPr algn="ctr"/>
              <a:r>
                <a:rPr lang="en-US" sz="1200" dirty="0"/>
                <a:t>24</a:t>
              </a:r>
              <a:r>
                <a:rPr lang="en-US" dirty="0"/>
                <a:t> </a:t>
              </a:r>
              <a:r>
                <a:rPr lang="en-US" sz="1200" dirty="0" err="1"/>
                <a:t>mos</a:t>
              </a:r>
              <a:endParaRPr lang="en-CA" sz="1200" dirty="0"/>
            </a:p>
          </p:txBody>
        </p:sp>
        <p:sp>
          <p:nvSpPr>
            <p:cNvPr id="64" name="TextBox 63">
              <a:extLst>
                <a:ext uri="{FF2B5EF4-FFF2-40B4-BE49-F238E27FC236}">
                  <a16:creationId xmlns:a16="http://schemas.microsoft.com/office/drawing/2014/main" id="{58E00ABA-2C82-7A4C-9023-0CF802F3CDFD}"/>
                </a:ext>
              </a:extLst>
            </p:cNvPr>
            <p:cNvSpPr txBox="1"/>
            <p:nvPr/>
          </p:nvSpPr>
          <p:spPr>
            <a:xfrm>
              <a:off x="6524889" y="3061099"/>
              <a:ext cx="1616491" cy="276999"/>
            </a:xfrm>
            <a:prstGeom prst="rect">
              <a:avLst/>
            </a:prstGeom>
            <a:grpFill/>
          </p:spPr>
          <p:txBody>
            <a:bodyPr wrap="square" rtlCol="0">
              <a:spAutoFit/>
            </a:bodyPr>
            <a:lstStyle/>
            <a:p>
              <a:pPr algn="ctr"/>
              <a:r>
                <a:rPr lang="en-US" sz="1200" dirty="0"/>
                <a:t>24– 36 </a:t>
              </a:r>
              <a:r>
                <a:rPr lang="en-US" sz="1200" dirty="0" err="1"/>
                <a:t>mos</a:t>
              </a:r>
              <a:endParaRPr lang="en-CA" sz="1200" dirty="0"/>
            </a:p>
          </p:txBody>
        </p:sp>
      </p:grpSp>
      <p:cxnSp>
        <p:nvCxnSpPr>
          <p:cNvPr id="75" name="Straight Connector 74">
            <a:extLst>
              <a:ext uri="{FF2B5EF4-FFF2-40B4-BE49-F238E27FC236}">
                <a16:creationId xmlns:a16="http://schemas.microsoft.com/office/drawing/2014/main" id="{F2EDBF67-57BE-084C-BB7A-9F55D68CD03F}"/>
              </a:ext>
            </a:extLst>
          </p:cNvPr>
          <p:cNvCxnSpPr>
            <a:cxnSpLocks/>
          </p:cNvCxnSpPr>
          <p:nvPr/>
        </p:nvCxnSpPr>
        <p:spPr>
          <a:xfrm>
            <a:off x="4929233" y="4563993"/>
            <a:ext cx="0" cy="416520"/>
          </a:xfrm>
          <a:prstGeom prst="line">
            <a:avLst/>
          </a:prstGeom>
          <a:solidFill>
            <a:schemeClr val="accent1"/>
          </a:solid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69A7136E-353C-2D45-B882-8E3D5C9CCC3A}"/>
              </a:ext>
            </a:extLst>
          </p:cNvPr>
          <p:cNvSpPr txBox="1"/>
          <p:nvPr/>
        </p:nvSpPr>
        <p:spPr>
          <a:xfrm>
            <a:off x="4181328" y="4576150"/>
            <a:ext cx="713852" cy="369332"/>
          </a:xfrm>
          <a:prstGeom prst="rect">
            <a:avLst/>
          </a:prstGeom>
          <a:solidFill>
            <a:schemeClr val="accent1"/>
          </a:solidFill>
        </p:spPr>
        <p:txBody>
          <a:bodyPr wrap="square" rtlCol="0">
            <a:spAutoFit/>
          </a:bodyPr>
          <a:lstStyle/>
          <a:p>
            <a:pPr algn="ctr"/>
            <a:r>
              <a:rPr lang="en-US" sz="1200" dirty="0"/>
              <a:t>18</a:t>
            </a:r>
            <a:r>
              <a:rPr lang="en-US" dirty="0"/>
              <a:t> </a:t>
            </a:r>
            <a:r>
              <a:rPr lang="en-US" sz="1200" dirty="0" err="1"/>
              <a:t>mos</a:t>
            </a:r>
            <a:endParaRPr lang="en-CA" sz="1200" dirty="0"/>
          </a:p>
        </p:txBody>
      </p:sp>
      <p:sp>
        <p:nvSpPr>
          <p:cNvPr id="77" name="TextBox 76">
            <a:extLst>
              <a:ext uri="{FF2B5EF4-FFF2-40B4-BE49-F238E27FC236}">
                <a16:creationId xmlns:a16="http://schemas.microsoft.com/office/drawing/2014/main" id="{24DD02AD-7857-C647-9C76-15D7A2794CB6}"/>
              </a:ext>
            </a:extLst>
          </p:cNvPr>
          <p:cNvSpPr txBox="1"/>
          <p:nvPr/>
        </p:nvSpPr>
        <p:spPr>
          <a:xfrm>
            <a:off x="4998411" y="4567181"/>
            <a:ext cx="712697" cy="369332"/>
          </a:xfrm>
          <a:prstGeom prst="rect">
            <a:avLst/>
          </a:prstGeom>
          <a:solidFill>
            <a:schemeClr val="accent1"/>
          </a:solidFill>
        </p:spPr>
        <p:txBody>
          <a:bodyPr wrap="square" rtlCol="0">
            <a:spAutoFit/>
          </a:bodyPr>
          <a:lstStyle/>
          <a:p>
            <a:pPr algn="ctr"/>
            <a:r>
              <a:rPr lang="en-US" sz="1200" dirty="0"/>
              <a:t>21</a:t>
            </a:r>
            <a:r>
              <a:rPr lang="en-US" dirty="0"/>
              <a:t> </a:t>
            </a:r>
            <a:r>
              <a:rPr lang="en-US" sz="1200" dirty="0" err="1"/>
              <a:t>mos</a:t>
            </a:r>
            <a:endParaRPr lang="en-CA" sz="1200" dirty="0"/>
          </a:p>
        </p:txBody>
      </p:sp>
      <p:cxnSp>
        <p:nvCxnSpPr>
          <p:cNvPr id="79" name="Straight Connector 78">
            <a:extLst>
              <a:ext uri="{FF2B5EF4-FFF2-40B4-BE49-F238E27FC236}">
                <a16:creationId xmlns:a16="http://schemas.microsoft.com/office/drawing/2014/main" id="{ADEBB9F5-3114-504E-9416-12B8FB3655E1}"/>
              </a:ext>
            </a:extLst>
          </p:cNvPr>
          <p:cNvCxnSpPr/>
          <p:nvPr/>
        </p:nvCxnSpPr>
        <p:spPr>
          <a:xfrm>
            <a:off x="5731323" y="4556392"/>
            <a:ext cx="0" cy="416520"/>
          </a:xfrm>
          <a:prstGeom prst="line">
            <a:avLst/>
          </a:prstGeom>
          <a:solidFill>
            <a:schemeClr val="accent1"/>
          </a:solidFill>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38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0463F-97DD-D24C-B6E2-83285000EC86}"/>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F65EE948-F2AF-8643-879C-BABA43A6B35B}"/>
              </a:ext>
            </a:extLst>
          </p:cNvPr>
          <p:cNvSpPr>
            <a:spLocks noGrp="1"/>
          </p:cNvSpPr>
          <p:nvPr>
            <p:ph type="sldNum" sz="quarter" idx="11"/>
          </p:nvPr>
        </p:nvSpPr>
        <p:spPr/>
        <p:txBody>
          <a:bodyPr/>
          <a:lstStyle/>
          <a:p>
            <a:fld id="{2066355A-084C-D24E-9AD2-7E4FC41EA627}" type="slidenum">
              <a:rPr lang="en-US" smtClean="0"/>
              <a:t>23</a:t>
            </a:fld>
            <a:endParaRPr lang="en-US"/>
          </a:p>
        </p:txBody>
      </p:sp>
      <p:sp>
        <p:nvSpPr>
          <p:cNvPr id="6" name="Title 5">
            <a:extLst>
              <a:ext uri="{FF2B5EF4-FFF2-40B4-BE49-F238E27FC236}">
                <a16:creationId xmlns:a16="http://schemas.microsoft.com/office/drawing/2014/main" id="{5E6F88A6-B63F-AA47-8B74-A21C51BA6C98}"/>
              </a:ext>
            </a:extLst>
          </p:cNvPr>
          <p:cNvSpPr>
            <a:spLocks noGrp="1"/>
          </p:cNvSpPr>
          <p:nvPr>
            <p:ph type="title"/>
          </p:nvPr>
        </p:nvSpPr>
        <p:spPr/>
        <p:txBody>
          <a:bodyPr/>
          <a:lstStyle/>
          <a:p>
            <a:pPr>
              <a:spcAft>
                <a:spcPts val="0"/>
              </a:spcAft>
            </a:pPr>
            <a:r>
              <a:rPr lang="en-CA" dirty="0">
                <a:solidFill>
                  <a:schemeClr val="tx2"/>
                </a:solidFill>
              </a:rPr>
              <a:t>Convening Phase- The Next 3 months</a:t>
            </a:r>
            <a:endParaRPr lang="en-CA"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9598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D0C96-FD29-544E-8074-85C691B10839}"/>
              </a:ext>
            </a:extLst>
          </p:cNvPr>
          <p:cNvSpPr>
            <a:spLocks noGrp="1"/>
          </p:cNvSpPr>
          <p:nvPr>
            <p:ph type="dt" sz="half" idx="10"/>
          </p:nvPr>
        </p:nvSpPr>
        <p:spPr>
          <a:xfrm>
            <a:off x="6536731" y="6217486"/>
            <a:ext cx="1468883" cy="365125"/>
          </a:xfrm>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B8083213-15C6-DD42-A08F-F6DC549192E5}"/>
              </a:ext>
            </a:extLst>
          </p:cNvPr>
          <p:cNvSpPr>
            <a:spLocks noGrp="1"/>
          </p:cNvSpPr>
          <p:nvPr>
            <p:ph type="sldNum" sz="quarter" idx="12"/>
          </p:nvPr>
        </p:nvSpPr>
        <p:spPr>
          <a:xfrm>
            <a:off x="8005614" y="6217486"/>
            <a:ext cx="672126" cy="365125"/>
          </a:xfrm>
        </p:spPr>
        <p:txBody>
          <a:bodyPr/>
          <a:lstStyle/>
          <a:p>
            <a:fld id="{2066355A-084C-D24E-9AD2-7E4FC41EA627}" type="slidenum">
              <a:rPr lang="en-US" smtClean="0"/>
              <a:t>24</a:t>
            </a:fld>
            <a:endParaRPr lang="en-US"/>
          </a:p>
        </p:txBody>
      </p:sp>
      <p:sp>
        <p:nvSpPr>
          <p:cNvPr id="4" name="Title 3">
            <a:extLst>
              <a:ext uri="{FF2B5EF4-FFF2-40B4-BE49-F238E27FC236}">
                <a16:creationId xmlns:a16="http://schemas.microsoft.com/office/drawing/2014/main" id="{79D4E018-E5A7-6A44-9CA2-24980D490896}"/>
              </a:ext>
            </a:extLst>
          </p:cNvPr>
          <p:cNvSpPr>
            <a:spLocks noGrp="1"/>
          </p:cNvSpPr>
          <p:nvPr>
            <p:ph type="title"/>
          </p:nvPr>
        </p:nvSpPr>
        <p:spPr>
          <a:xfrm>
            <a:off x="158362" y="277194"/>
            <a:ext cx="8528857" cy="499868"/>
          </a:xfrm>
        </p:spPr>
        <p:txBody>
          <a:bodyPr>
            <a:noAutofit/>
          </a:bodyPr>
          <a:lstStyle/>
          <a:p>
            <a:r>
              <a:rPr lang="en-US" sz="2300" dirty="0">
                <a:solidFill>
                  <a:schemeClr val="tx2"/>
                </a:solidFill>
              </a:rPr>
              <a:t>So what is the purpose of the “Convening Phase”?</a:t>
            </a:r>
          </a:p>
        </p:txBody>
      </p:sp>
      <p:sp>
        <p:nvSpPr>
          <p:cNvPr id="6" name="Rectangle 5">
            <a:extLst>
              <a:ext uri="{FF2B5EF4-FFF2-40B4-BE49-F238E27FC236}">
                <a16:creationId xmlns:a16="http://schemas.microsoft.com/office/drawing/2014/main" id="{00081489-A14E-E144-88A0-9D3F03488669}"/>
              </a:ext>
            </a:extLst>
          </p:cNvPr>
          <p:cNvSpPr/>
          <p:nvPr/>
        </p:nvSpPr>
        <p:spPr>
          <a:xfrm>
            <a:off x="482688" y="1594272"/>
            <a:ext cx="3866954" cy="183472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D6ED82-D48B-4E48-A93B-F0A2B37AF0E8}"/>
              </a:ext>
            </a:extLst>
          </p:cNvPr>
          <p:cNvSpPr/>
          <p:nvPr/>
        </p:nvSpPr>
        <p:spPr>
          <a:xfrm>
            <a:off x="4518024" y="1594272"/>
            <a:ext cx="3969324" cy="185654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E9B9F3-E531-4442-BA57-B60D6765B2BD}"/>
              </a:ext>
            </a:extLst>
          </p:cNvPr>
          <p:cNvSpPr/>
          <p:nvPr/>
        </p:nvSpPr>
        <p:spPr>
          <a:xfrm>
            <a:off x="521675" y="3672579"/>
            <a:ext cx="3832909" cy="183472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4428D1-5805-6249-8888-EF3BA3421F48}"/>
              </a:ext>
            </a:extLst>
          </p:cNvPr>
          <p:cNvSpPr/>
          <p:nvPr/>
        </p:nvSpPr>
        <p:spPr>
          <a:xfrm>
            <a:off x="4552068" y="3678434"/>
            <a:ext cx="3935279" cy="1828873"/>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51F6CF-A9DC-4D4A-8D4A-704D82E9AB8A}"/>
              </a:ext>
            </a:extLst>
          </p:cNvPr>
          <p:cNvSpPr txBox="1"/>
          <p:nvPr/>
        </p:nvSpPr>
        <p:spPr>
          <a:xfrm>
            <a:off x="453467" y="1806442"/>
            <a:ext cx="3969324" cy="1569660"/>
          </a:xfrm>
          <a:prstGeom prst="rect">
            <a:avLst/>
          </a:prstGeom>
          <a:noFill/>
        </p:spPr>
        <p:txBody>
          <a:bodyPr wrap="square" rtlCol="0">
            <a:spAutoFit/>
          </a:bodyPr>
          <a:lstStyle/>
          <a:p>
            <a:pPr algn="ctr"/>
            <a:r>
              <a:rPr lang="en-US" sz="2400" b="1" dirty="0">
                <a:solidFill>
                  <a:schemeClr val="bg1"/>
                </a:solidFill>
              </a:rPr>
              <a:t>BUILDING RELATIONSHIPS WITHIN COMMUNITIES AND PROVINCIALLY</a:t>
            </a:r>
          </a:p>
        </p:txBody>
      </p:sp>
      <p:sp>
        <p:nvSpPr>
          <p:cNvPr id="19" name="TextBox 18">
            <a:extLst>
              <a:ext uri="{FF2B5EF4-FFF2-40B4-BE49-F238E27FC236}">
                <a16:creationId xmlns:a16="http://schemas.microsoft.com/office/drawing/2014/main" id="{CEB58353-098D-684B-B6EE-8A18680F21D1}"/>
              </a:ext>
            </a:extLst>
          </p:cNvPr>
          <p:cNvSpPr txBox="1"/>
          <p:nvPr/>
        </p:nvSpPr>
        <p:spPr>
          <a:xfrm>
            <a:off x="4613257" y="2187052"/>
            <a:ext cx="3969324" cy="830997"/>
          </a:xfrm>
          <a:prstGeom prst="rect">
            <a:avLst/>
          </a:prstGeom>
          <a:noFill/>
        </p:spPr>
        <p:txBody>
          <a:bodyPr wrap="square" rtlCol="0">
            <a:spAutoFit/>
          </a:bodyPr>
          <a:lstStyle/>
          <a:p>
            <a:pPr algn="ctr"/>
            <a:r>
              <a:rPr lang="en-US" sz="2400" b="1" dirty="0">
                <a:solidFill>
                  <a:schemeClr val="bg1"/>
                </a:solidFill>
              </a:rPr>
              <a:t>UNDERSTANDING WHAT FOUNDRY IS</a:t>
            </a:r>
          </a:p>
        </p:txBody>
      </p:sp>
      <p:sp>
        <p:nvSpPr>
          <p:cNvPr id="9" name="TextBox 8">
            <a:extLst>
              <a:ext uri="{FF2B5EF4-FFF2-40B4-BE49-F238E27FC236}">
                <a16:creationId xmlns:a16="http://schemas.microsoft.com/office/drawing/2014/main" id="{A8EF5220-F0D3-354E-80D7-E8A9CECFBA02}"/>
              </a:ext>
            </a:extLst>
          </p:cNvPr>
          <p:cNvSpPr txBox="1"/>
          <p:nvPr/>
        </p:nvSpPr>
        <p:spPr>
          <a:xfrm>
            <a:off x="510364" y="4180848"/>
            <a:ext cx="4061636" cy="830997"/>
          </a:xfrm>
          <a:prstGeom prst="rect">
            <a:avLst/>
          </a:prstGeom>
          <a:noFill/>
        </p:spPr>
        <p:txBody>
          <a:bodyPr wrap="square" rtlCol="0">
            <a:spAutoFit/>
          </a:bodyPr>
          <a:lstStyle/>
          <a:p>
            <a:pPr algn="ctr"/>
            <a:r>
              <a:rPr lang="en-US" sz="2400" b="1" dirty="0">
                <a:solidFill>
                  <a:schemeClr val="bg1"/>
                </a:solidFill>
              </a:rPr>
              <a:t>BUILDING PROVINCIAL MOMENTUM</a:t>
            </a:r>
          </a:p>
        </p:txBody>
      </p:sp>
      <p:sp>
        <p:nvSpPr>
          <p:cNvPr id="8" name="TextBox 7">
            <a:extLst>
              <a:ext uri="{FF2B5EF4-FFF2-40B4-BE49-F238E27FC236}">
                <a16:creationId xmlns:a16="http://schemas.microsoft.com/office/drawing/2014/main" id="{B943DE9B-46AB-4147-9937-41A50E0BA80A}"/>
              </a:ext>
            </a:extLst>
          </p:cNvPr>
          <p:cNvSpPr txBox="1"/>
          <p:nvPr/>
        </p:nvSpPr>
        <p:spPr>
          <a:xfrm>
            <a:off x="4518023" y="4061903"/>
            <a:ext cx="3969324" cy="1200329"/>
          </a:xfrm>
          <a:prstGeom prst="rect">
            <a:avLst/>
          </a:prstGeom>
          <a:noFill/>
        </p:spPr>
        <p:txBody>
          <a:bodyPr wrap="square" rtlCol="0">
            <a:spAutoFit/>
          </a:bodyPr>
          <a:lstStyle/>
          <a:p>
            <a:pPr algn="ctr"/>
            <a:r>
              <a:rPr lang="en-US" sz="2400" b="1" dirty="0">
                <a:solidFill>
                  <a:schemeClr val="bg1"/>
                </a:solidFill>
              </a:rPr>
              <a:t>ESTABLISHING READINESS OF OUR COMMUNITIES</a:t>
            </a:r>
          </a:p>
        </p:txBody>
      </p:sp>
    </p:spTree>
    <p:extLst>
      <p:ext uri="{BB962C8B-B14F-4D97-AF65-F5344CB8AC3E}">
        <p14:creationId xmlns:p14="http://schemas.microsoft.com/office/powerpoint/2010/main" val="988687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527DC6-3625-4F4D-B5EC-AC82032BAB75}"/>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A4D53E26-BA4A-9D46-940A-ECCE7BC9F6FA}"/>
              </a:ext>
            </a:extLst>
          </p:cNvPr>
          <p:cNvSpPr>
            <a:spLocks noGrp="1"/>
          </p:cNvSpPr>
          <p:nvPr>
            <p:ph type="sldNum" sz="quarter" idx="12"/>
          </p:nvPr>
        </p:nvSpPr>
        <p:spPr/>
        <p:txBody>
          <a:bodyPr/>
          <a:lstStyle/>
          <a:p>
            <a:fld id="{2066355A-084C-D24E-9AD2-7E4FC41EA627}" type="slidenum">
              <a:rPr lang="en-US" smtClean="0"/>
              <a:t>25</a:t>
            </a:fld>
            <a:endParaRPr lang="en-US"/>
          </a:p>
        </p:txBody>
      </p:sp>
      <p:sp>
        <p:nvSpPr>
          <p:cNvPr id="4" name="Title 3">
            <a:extLst>
              <a:ext uri="{FF2B5EF4-FFF2-40B4-BE49-F238E27FC236}">
                <a16:creationId xmlns:a16="http://schemas.microsoft.com/office/drawing/2014/main" id="{2AADE3B4-90D9-FB47-95EA-C84512F88B47}"/>
              </a:ext>
            </a:extLst>
          </p:cNvPr>
          <p:cNvSpPr>
            <a:spLocks noGrp="1"/>
          </p:cNvSpPr>
          <p:nvPr>
            <p:ph type="title"/>
          </p:nvPr>
        </p:nvSpPr>
        <p:spPr/>
        <p:txBody>
          <a:bodyPr>
            <a:normAutofit/>
          </a:bodyPr>
          <a:lstStyle/>
          <a:p>
            <a:r>
              <a:rPr lang="en-US" sz="2600" dirty="0">
                <a:solidFill>
                  <a:schemeClr val="tx2"/>
                </a:solidFill>
              </a:rPr>
              <a:t>What you can expect in the next 3 months</a:t>
            </a:r>
          </a:p>
        </p:txBody>
      </p:sp>
      <p:sp>
        <p:nvSpPr>
          <p:cNvPr id="5" name="Content Placeholder 4">
            <a:extLst>
              <a:ext uri="{FF2B5EF4-FFF2-40B4-BE49-F238E27FC236}">
                <a16:creationId xmlns:a16="http://schemas.microsoft.com/office/drawing/2014/main" id="{535FA284-75E9-F34D-B415-C94AA2C95ED8}"/>
              </a:ext>
            </a:extLst>
          </p:cNvPr>
          <p:cNvSpPr>
            <a:spLocks noGrp="1"/>
          </p:cNvSpPr>
          <p:nvPr>
            <p:ph sz="quarter" idx="13"/>
          </p:nvPr>
        </p:nvSpPr>
        <p:spPr>
          <a:xfrm>
            <a:off x="1168400" y="1434084"/>
            <a:ext cx="7679267" cy="4483942"/>
          </a:xfrm>
        </p:spPr>
        <p:txBody>
          <a:bodyPr>
            <a:normAutofit/>
          </a:bodyPr>
          <a:lstStyle/>
          <a:p>
            <a:r>
              <a:rPr lang="en-CA" sz="2000" dirty="0"/>
              <a:t>Written application and partner letters of support</a:t>
            </a:r>
            <a:endParaRPr lang="en-US" sz="2400" dirty="0"/>
          </a:p>
          <a:p>
            <a:br>
              <a:rPr lang="en-US" sz="2000" dirty="0"/>
            </a:br>
            <a:r>
              <a:rPr lang="en-US" sz="2000" dirty="0"/>
              <a:t>Phone interview with your Executive Director and Board Chair (or equivalent)</a:t>
            </a:r>
          </a:p>
          <a:p>
            <a:endParaRPr lang="en-US" sz="2000" dirty="0"/>
          </a:p>
          <a:p>
            <a:r>
              <a:rPr lang="en-US" sz="2000" dirty="0"/>
              <a:t>Letters of commitment from HA, MCFD, FNHA, Others</a:t>
            </a:r>
          </a:p>
          <a:p>
            <a:endParaRPr lang="en-US" sz="2000" dirty="0"/>
          </a:p>
          <a:p>
            <a:r>
              <a:rPr lang="en-US" sz="2000" dirty="0"/>
              <a:t>2-day in person knowledge exchange session with current Foundry young people &amp; families and Foundry </a:t>
            </a:r>
            <a:r>
              <a:rPr lang="en-US" sz="2000" dirty="0" err="1"/>
              <a:t>centre</a:t>
            </a:r>
            <a:r>
              <a:rPr lang="en-US" sz="2000" dirty="0"/>
              <a:t> leadership in Vancouver</a:t>
            </a:r>
            <a:br>
              <a:rPr lang="en-US" sz="2000" dirty="0"/>
            </a:br>
            <a:endParaRPr lang="en-US" sz="2000" dirty="0"/>
          </a:p>
          <a:p>
            <a:r>
              <a:rPr lang="en-US" sz="2000" dirty="0"/>
              <a:t>Decisions communicated mid-March 2020</a:t>
            </a:r>
          </a:p>
        </p:txBody>
      </p:sp>
      <p:pic>
        <p:nvPicPr>
          <p:cNvPr id="6" name="Picture 5" descr="Image result for calendar icon">
            <a:extLst>
              <a:ext uri="{FF2B5EF4-FFF2-40B4-BE49-F238E27FC236}">
                <a16:creationId xmlns:a16="http://schemas.microsoft.com/office/drawing/2014/main" id="{05C7064E-B92A-874F-A663-7EF2C062BDD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72990" y="4168467"/>
            <a:ext cx="659765" cy="659765"/>
          </a:xfrm>
          <a:prstGeom prst="rect">
            <a:avLst/>
          </a:prstGeom>
          <a:noFill/>
          <a:ln>
            <a:noFill/>
          </a:ln>
        </p:spPr>
      </p:pic>
      <p:pic>
        <p:nvPicPr>
          <p:cNvPr id="7" name="Picture 6" descr="Image result for newsletter icon">
            <a:extLst>
              <a:ext uri="{FF2B5EF4-FFF2-40B4-BE49-F238E27FC236}">
                <a16:creationId xmlns:a16="http://schemas.microsoft.com/office/drawing/2014/main" id="{777DD7FC-E20C-F344-9430-AEE5BA6B93B5}"/>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406029" y="3040332"/>
            <a:ext cx="644420" cy="635723"/>
          </a:xfrm>
          <a:prstGeom prst="rect">
            <a:avLst/>
          </a:prstGeom>
          <a:noFill/>
          <a:ln>
            <a:noFill/>
          </a:ln>
        </p:spPr>
      </p:pic>
      <p:pic>
        <p:nvPicPr>
          <p:cNvPr id="8" name="Picture 7" descr="Image result for paper icon">
            <a:extLst>
              <a:ext uri="{FF2B5EF4-FFF2-40B4-BE49-F238E27FC236}">
                <a16:creationId xmlns:a16="http://schemas.microsoft.com/office/drawing/2014/main" id="{33C1ECB3-2CD4-214D-A656-505654AFC87B}"/>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378989" y="1309933"/>
            <a:ext cx="659765" cy="659765"/>
          </a:xfrm>
          <a:prstGeom prst="rect">
            <a:avLst/>
          </a:prstGeom>
          <a:noFill/>
          <a:ln>
            <a:noFill/>
          </a:ln>
        </p:spPr>
      </p:pic>
      <p:pic>
        <p:nvPicPr>
          <p:cNvPr id="9" name="Picture 8">
            <a:extLst>
              <a:ext uri="{FF2B5EF4-FFF2-40B4-BE49-F238E27FC236}">
                <a16:creationId xmlns:a16="http://schemas.microsoft.com/office/drawing/2014/main" id="{27A19575-129C-4946-A04B-AD0B50BF10CF}"/>
              </a:ext>
            </a:extLst>
          </p:cNvPr>
          <p:cNvPicPr>
            <a:picLocks noChangeAspect="1"/>
          </p:cNvPicPr>
          <p:nvPr/>
        </p:nvPicPr>
        <p:blipFill>
          <a:blip r:embed="rId6"/>
          <a:stretch>
            <a:fillRect/>
          </a:stretch>
        </p:blipFill>
        <p:spPr>
          <a:xfrm>
            <a:off x="296333" y="2029998"/>
            <a:ext cx="877770" cy="877770"/>
          </a:xfrm>
          <a:prstGeom prst="rect">
            <a:avLst/>
          </a:prstGeom>
        </p:spPr>
      </p:pic>
      <p:pic>
        <p:nvPicPr>
          <p:cNvPr id="10" name="Picture 9">
            <a:extLst>
              <a:ext uri="{FF2B5EF4-FFF2-40B4-BE49-F238E27FC236}">
                <a16:creationId xmlns:a16="http://schemas.microsoft.com/office/drawing/2014/main" id="{C5C04D97-993B-B043-9B3F-8885E1D90D37}"/>
              </a:ext>
            </a:extLst>
          </p:cNvPr>
          <p:cNvPicPr>
            <a:picLocks noChangeAspect="1"/>
          </p:cNvPicPr>
          <p:nvPr/>
        </p:nvPicPr>
        <p:blipFill>
          <a:blip r:embed="rId7"/>
          <a:stretch>
            <a:fillRect/>
          </a:stretch>
        </p:blipFill>
        <p:spPr>
          <a:xfrm>
            <a:off x="296332" y="5106537"/>
            <a:ext cx="877771" cy="877771"/>
          </a:xfrm>
          <a:prstGeom prst="rect">
            <a:avLst/>
          </a:prstGeom>
        </p:spPr>
      </p:pic>
    </p:spTree>
    <p:extLst>
      <p:ext uri="{BB962C8B-B14F-4D97-AF65-F5344CB8AC3E}">
        <p14:creationId xmlns:p14="http://schemas.microsoft.com/office/powerpoint/2010/main" val="69347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49122-C8EC-5C4E-AB24-3824518A454F}"/>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904370CE-C518-7E44-9AE5-9F468C6C4544}"/>
              </a:ext>
            </a:extLst>
          </p:cNvPr>
          <p:cNvSpPr>
            <a:spLocks noGrp="1"/>
          </p:cNvSpPr>
          <p:nvPr>
            <p:ph type="sldNum" sz="quarter" idx="12"/>
          </p:nvPr>
        </p:nvSpPr>
        <p:spPr/>
        <p:txBody>
          <a:bodyPr/>
          <a:lstStyle/>
          <a:p>
            <a:fld id="{2066355A-084C-D24E-9AD2-7E4FC41EA627}" type="slidenum">
              <a:rPr lang="en-US" smtClean="0"/>
              <a:t>26</a:t>
            </a:fld>
            <a:endParaRPr lang="en-US"/>
          </a:p>
        </p:txBody>
      </p:sp>
      <p:sp>
        <p:nvSpPr>
          <p:cNvPr id="4" name="Title 3">
            <a:extLst>
              <a:ext uri="{FF2B5EF4-FFF2-40B4-BE49-F238E27FC236}">
                <a16:creationId xmlns:a16="http://schemas.microsoft.com/office/drawing/2014/main" id="{2D97A20B-439B-BD41-BA4A-10C40F30B071}"/>
              </a:ext>
            </a:extLst>
          </p:cNvPr>
          <p:cNvSpPr>
            <a:spLocks noGrp="1"/>
          </p:cNvSpPr>
          <p:nvPr>
            <p:ph type="title"/>
          </p:nvPr>
        </p:nvSpPr>
        <p:spPr>
          <a:xfrm>
            <a:off x="253086" y="597340"/>
            <a:ext cx="8483599" cy="563562"/>
          </a:xfrm>
        </p:spPr>
        <p:txBody>
          <a:bodyPr>
            <a:normAutofit fontScale="90000"/>
          </a:bodyPr>
          <a:lstStyle/>
          <a:p>
            <a:r>
              <a:rPr lang="en-US" sz="2600" dirty="0">
                <a:solidFill>
                  <a:schemeClr val="tx2"/>
                </a:solidFill>
              </a:rPr>
              <a:t>Our Convening Phase timeline is relatively tight but aligns with fiscal year end and allows us to onboard before the start of summer</a:t>
            </a:r>
          </a:p>
        </p:txBody>
      </p:sp>
      <p:sp>
        <p:nvSpPr>
          <p:cNvPr id="7" name="Rectangle 1">
            <a:extLst>
              <a:ext uri="{FF2B5EF4-FFF2-40B4-BE49-F238E27FC236}">
                <a16:creationId xmlns:a16="http://schemas.microsoft.com/office/drawing/2014/main" id="{4A0ACFDC-8878-8E4B-BDCD-C3F1A3554C8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8" name="Group 7">
            <a:extLst>
              <a:ext uri="{FF2B5EF4-FFF2-40B4-BE49-F238E27FC236}">
                <a16:creationId xmlns:a16="http://schemas.microsoft.com/office/drawing/2014/main" id="{73E6DDB1-B410-484E-9B9C-2EFF3F688049}"/>
              </a:ext>
            </a:extLst>
          </p:cNvPr>
          <p:cNvGrpSpPr/>
          <p:nvPr/>
        </p:nvGrpSpPr>
        <p:grpSpPr>
          <a:xfrm>
            <a:off x="467557" y="3843581"/>
            <a:ext cx="8044048" cy="366685"/>
            <a:chOff x="815604" y="2974864"/>
            <a:chExt cx="7502896" cy="435612"/>
          </a:xfrm>
          <a:solidFill>
            <a:schemeClr val="accent1"/>
          </a:solidFill>
        </p:grpSpPr>
        <p:grpSp>
          <p:nvGrpSpPr>
            <p:cNvPr id="9" name="Group 8">
              <a:extLst>
                <a:ext uri="{FF2B5EF4-FFF2-40B4-BE49-F238E27FC236}">
                  <a16:creationId xmlns:a16="http://schemas.microsoft.com/office/drawing/2014/main" id="{415F5307-C861-6141-B8C1-5BA2C8D7A1DB}"/>
                </a:ext>
              </a:extLst>
            </p:cNvPr>
            <p:cNvGrpSpPr/>
            <p:nvPr/>
          </p:nvGrpSpPr>
          <p:grpSpPr>
            <a:xfrm>
              <a:off x="815604" y="2974864"/>
              <a:ext cx="7502896" cy="435612"/>
              <a:chOff x="838201" y="3455924"/>
              <a:chExt cx="7502896" cy="370463"/>
            </a:xfrm>
            <a:grpFill/>
          </p:grpSpPr>
          <p:sp>
            <p:nvSpPr>
              <p:cNvPr id="18" name="Rectangle 17">
                <a:extLst>
                  <a:ext uri="{FF2B5EF4-FFF2-40B4-BE49-F238E27FC236}">
                    <a16:creationId xmlns:a16="http://schemas.microsoft.com/office/drawing/2014/main" id="{1EEB5D72-1779-434E-AFFF-6F6B8A75E199}"/>
                  </a:ext>
                </a:extLst>
              </p:cNvPr>
              <p:cNvSpPr/>
              <p:nvPr/>
            </p:nvSpPr>
            <p:spPr>
              <a:xfrm>
                <a:off x="848097" y="3455924"/>
                <a:ext cx="7493000" cy="361781"/>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9" name="Straight Connector 18">
                <a:extLst>
                  <a:ext uri="{FF2B5EF4-FFF2-40B4-BE49-F238E27FC236}">
                    <a16:creationId xmlns:a16="http://schemas.microsoft.com/office/drawing/2014/main" id="{239C6578-EA00-1844-B09C-58BEAD56F4B4}"/>
                  </a:ext>
                </a:extLst>
              </p:cNvPr>
              <p:cNvCxnSpPr/>
              <p:nvPr/>
            </p:nvCxnSpPr>
            <p:spPr>
              <a:xfrm>
                <a:off x="3080494" y="34649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A1C4073-833E-F240-B7D0-D3C326F66E2E}"/>
                  </a:ext>
                </a:extLst>
              </p:cNvPr>
              <p:cNvCxnSpPr/>
              <p:nvPr/>
            </p:nvCxnSpPr>
            <p:spPr>
              <a:xfrm>
                <a:off x="5784713" y="34649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B2387C6-9949-414D-A5CB-A93AC7EE3B17}"/>
                  </a:ext>
                </a:extLst>
              </p:cNvPr>
              <p:cNvCxnSpPr/>
              <p:nvPr/>
            </p:nvCxnSpPr>
            <p:spPr>
              <a:xfrm>
                <a:off x="838201" y="3472160"/>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6425B7B-A825-7D47-A368-0A0E88A4EA50}"/>
                  </a:ext>
                </a:extLst>
              </p:cNvPr>
              <p:cNvCxnSpPr/>
              <p:nvPr/>
            </p:nvCxnSpPr>
            <p:spPr>
              <a:xfrm>
                <a:off x="8331201" y="3464958"/>
                <a:ext cx="0" cy="354227"/>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3274A17C-B3BD-3E46-A95D-4891AA186A51}"/>
                </a:ext>
              </a:extLst>
            </p:cNvPr>
            <p:cNvSpPr txBox="1"/>
            <p:nvPr/>
          </p:nvSpPr>
          <p:spPr>
            <a:xfrm>
              <a:off x="1199137" y="3066168"/>
              <a:ext cx="1154612" cy="276999"/>
            </a:xfrm>
            <a:prstGeom prst="rect">
              <a:avLst/>
            </a:prstGeom>
            <a:grpFill/>
          </p:spPr>
          <p:txBody>
            <a:bodyPr wrap="square" rtlCol="0">
              <a:spAutoFit/>
            </a:bodyPr>
            <a:lstStyle/>
            <a:p>
              <a:pPr algn="ctr"/>
              <a:r>
                <a:rPr lang="en-US" sz="1200" dirty="0"/>
                <a:t>January 2020</a:t>
              </a:r>
              <a:endParaRPr lang="en-CA" sz="1200" dirty="0"/>
            </a:p>
          </p:txBody>
        </p:sp>
        <p:sp>
          <p:nvSpPr>
            <p:cNvPr id="12" name="TextBox 11">
              <a:extLst>
                <a:ext uri="{FF2B5EF4-FFF2-40B4-BE49-F238E27FC236}">
                  <a16:creationId xmlns:a16="http://schemas.microsoft.com/office/drawing/2014/main" id="{D9DF5197-CF48-734D-8C9D-76DE4745E92D}"/>
                </a:ext>
              </a:extLst>
            </p:cNvPr>
            <p:cNvSpPr txBox="1"/>
            <p:nvPr/>
          </p:nvSpPr>
          <p:spPr>
            <a:xfrm>
              <a:off x="3609472" y="3067989"/>
              <a:ext cx="1443338" cy="276999"/>
            </a:xfrm>
            <a:prstGeom prst="rect">
              <a:avLst/>
            </a:prstGeom>
            <a:grpFill/>
            <a:ln>
              <a:noFill/>
            </a:ln>
          </p:spPr>
          <p:txBody>
            <a:bodyPr wrap="square" rtlCol="0">
              <a:spAutoFit/>
            </a:bodyPr>
            <a:lstStyle/>
            <a:p>
              <a:pPr algn="ctr"/>
              <a:r>
                <a:rPr lang="en-US" sz="1200" dirty="0"/>
                <a:t>February 2020</a:t>
              </a:r>
              <a:endParaRPr lang="en-CA" sz="1200" dirty="0"/>
            </a:p>
          </p:txBody>
        </p:sp>
        <p:sp>
          <p:nvSpPr>
            <p:cNvPr id="17" name="TextBox 16">
              <a:extLst>
                <a:ext uri="{FF2B5EF4-FFF2-40B4-BE49-F238E27FC236}">
                  <a16:creationId xmlns:a16="http://schemas.microsoft.com/office/drawing/2014/main" id="{AAB5EB68-1BC6-124C-BD89-8BBF44A79018}"/>
                </a:ext>
              </a:extLst>
            </p:cNvPr>
            <p:cNvSpPr txBox="1"/>
            <p:nvPr/>
          </p:nvSpPr>
          <p:spPr>
            <a:xfrm>
              <a:off x="6380162" y="3049065"/>
              <a:ext cx="1290676" cy="276999"/>
            </a:xfrm>
            <a:prstGeom prst="rect">
              <a:avLst/>
            </a:prstGeom>
            <a:grpFill/>
          </p:spPr>
          <p:txBody>
            <a:bodyPr wrap="square" rtlCol="0">
              <a:spAutoFit/>
            </a:bodyPr>
            <a:lstStyle/>
            <a:p>
              <a:pPr algn="ctr"/>
              <a:r>
                <a:rPr lang="en-US" sz="1200" dirty="0"/>
                <a:t>March 2020</a:t>
              </a:r>
              <a:endParaRPr lang="en-CA" sz="1200" dirty="0"/>
            </a:p>
          </p:txBody>
        </p:sp>
      </p:grpSp>
      <p:sp>
        <p:nvSpPr>
          <p:cNvPr id="28" name="TextBox 27">
            <a:extLst>
              <a:ext uri="{FF2B5EF4-FFF2-40B4-BE49-F238E27FC236}">
                <a16:creationId xmlns:a16="http://schemas.microsoft.com/office/drawing/2014/main" id="{2E701EA7-FBA2-B345-AA31-C8AF4115CAC5}"/>
              </a:ext>
            </a:extLst>
          </p:cNvPr>
          <p:cNvSpPr txBox="1"/>
          <p:nvPr/>
        </p:nvSpPr>
        <p:spPr>
          <a:xfrm>
            <a:off x="901548" y="3200950"/>
            <a:ext cx="1272746" cy="646331"/>
          </a:xfrm>
          <a:prstGeom prst="rect">
            <a:avLst/>
          </a:prstGeom>
          <a:solidFill>
            <a:schemeClr val="tx2">
              <a:lumMod val="75000"/>
            </a:schemeClr>
          </a:solidFill>
          <a:ln>
            <a:noFill/>
          </a:ln>
        </p:spPr>
        <p:txBody>
          <a:bodyPr wrap="square" rtlCol="0">
            <a:spAutoFit/>
          </a:bodyPr>
          <a:lstStyle/>
          <a:p>
            <a:r>
              <a:rPr lang="en-US" sz="1200" b="1" dirty="0">
                <a:solidFill>
                  <a:schemeClr val="bg1"/>
                </a:solidFill>
              </a:rPr>
              <a:t>Info sessions</a:t>
            </a:r>
            <a:br>
              <a:rPr lang="en-US" sz="1200" b="1" dirty="0">
                <a:solidFill>
                  <a:schemeClr val="bg1"/>
                </a:solidFill>
              </a:rPr>
            </a:br>
            <a:r>
              <a:rPr lang="en-US" sz="1200" dirty="0">
                <a:solidFill>
                  <a:schemeClr val="bg1"/>
                </a:solidFill>
              </a:rPr>
              <a:t>- Jan 7 - Info</a:t>
            </a:r>
            <a:br>
              <a:rPr lang="en-US" sz="1200" dirty="0">
                <a:solidFill>
                  <a:schemeClr val="bg1"/>
                </a:solidFill>
              </a:rPr>
            </a:br>
            <a:r>
              <a:rPr lang="en-US" sz="1200" dirty="0">
                <a:solidFill>
                  <a:schemeClr val="bg1"/>
                </a:solidFill>
              </a:rPr>
              <a:t>- Jan 14 – Q&amp;A</a:t>
            </a:r>
          </a:p>
        </p:txBody>
      </p:sp>
      <p:sp>
        <p:nvSpPr>
          <p:cNvPr id="29" name="TextBox 28">
            <a:extLst>
              <a:ext uri="{FF2B5EF4-FFF2-40B4-BE49-F238E27FC236}">
                <a16:creationId xmlns:a16="http://schemas.microsoft.com/office/drawing/2014/main" id="{251197AD-FD55-0F46-8124-8CD9EEAA55BB}"/>
              </a:ext>
            </a:extLst>
          </p:cNvPr>
          <p:cNvSpPr txBox="1"/>
          <p:nvPr/>
        </p:nvSpPr>
        <p:spPr>
          <a:xfrm>
            <a:off x="2174295" y="3380451"/>
            <a:ext cx="2102020" cy="461665"/>
          </a:xfrm>
          <a:prstGeom prst="rect">
            <a:avLst/>
          </a:prstGeom>
          <a:solidFill>
            <a:schemeClr val="tx2">
              <a:lumMod val="60000"/>
              <a:lumOff val="40000"/>
            </a:schemeClr>
          </a:solidFill>
          <a:ln>
            <a:noFill/>
          </a:ln>
        </p:spPr>
        <p:txBody>
          <a:bodyPr wrap="square" rtlCol="0">
            <a:spAutoFit/>
          </a:bodyPr>
          <a:lstStyle/>
          <a:p>
            <a:pPr algn="ctr"/>
            <a:r>
              <a:rPr lang="en-US" sz="1200" b="1" dirty="0"/>
              <a:t>Phone Interviews</a:t>
            </a:r>
            <a:br>
              <a:rPr lang="en-US" sz="1200" b="1" dirty="0"/>
            </a:br>
            <a:r>
              <a:rPr lang="en-US" sz="1200" dirty="0"/>
              <a:t>Jan 20 – Feb 14</a:t>
            </a:r>
            <a:endParaRPr lang="en-CA" sz="1200" b="1" dirty="0"/>
          </a:p>
        </p:txBody>
      </p:sp>
      <p:sp>
        <p:nvSpPr>
          <p:cNvPr id="30" name="TextBox 29">
            <a:extLst>
              <a:ext uri="{FF2B5EF4-FFF2-40B4-BE49-F238E27FC236}">
                <a16:creationId xmlns:a16="http://schemas.microsoft.com/office/drawing/2014/main" id="{1F67C3D0-D121-EF45-931F-61950F4D259F}"/>
              </a:ext>
            </a:extLst>
          </p:cNvPr>
          <p:cNvSpPr txBox="1"/>
          <p:nvPr/>
        </p:nvSpPr>
        <p:spPr>
          <a:xfrm>
            <a:off x="4271890" y="2836860"/>
            <a:ext cx="1231854" cy="1015663"/>
          </a:xfrm>
          <a:prstGeom prst="rect">
            <a:avLst/>
          </a:prstGeom>
          <a:solidFill>
            <a:schemeClr val="tx2">
              <a:lumMod val="75000"/>
            </a:schemeClr>
          </a:solidFill>
          <a:ln>
            <a:noFill/>
          </a:ln>
        </p:spPr>
        <p:txBody>
          <a:bodyPr wrap="square" rtlCol="0">
            <a:spAutoFit/>
          </a:bodyPr>
          <a:lstStyle/>
          <a:p>
            <a:pPr algn="ctr"/>
            <a:r>
              <a:rPr lang="en-US" sz="1200" b="1" dirty="0">
                <a:solidFill>
                  <a:schemeClr val="bg1"/>
                </a:solidFill>
              </a:rPr>
              <a:t>Written Submission &amp; Partner Letters Due</a:t>
            </a:r>
            <a:br>
              <a:rPr lang="en-US" sz="1200" b="1" dirty="0">
                <a:solidFill>
                  <a:schemeClr val="bg1"/>
                </a:solidFill>
              </a:rPr>
            </a:br>
            <a:r>
              <a:rPr lang="en-US" sz="1200" dirty="0">
                <a:solidFill>
                  <a:schemeClr val="bg1"/>
                </a:solidFill>
              </a:rPr>
              <a:t>Feb 20</a:t>
            </a:r>
            <a:endParaRPr lang="en-CA" sz="1200" dirty="0">
              <a:solidFill>
                <a:schemeClr val="bg1"/>
              </a:solidFill>
            </a:endParaRPr>
          </a:p>
        </p:txBody>
      </p:sp>
      <p:sp>
        <p:nvSpPr>
          <p:cNvPr id="31" name="TextBox 30">
            <a:extLst>
              <a:ext uri="{FF2B5EF4-FFF2-40B4-BE49-F238E27FC236}">
                <a16:creationId xmlns:a16="http://schemas.microsoft.com/office/drawing/2014/main" id="{D2ECD5C3-3052-4C46-BB06-5A43ECC5F6B1}"/>
              </a:ext>
            </a:extLst>
          </p:cNvPr>
          <p:cNvSpPr txBox="1"/>
          <p:nvPr/>
        </p:nvSpPr>
        <p:spPr>
          <a:xfrm>
            <a:off x="5348235" y="1865723"/>
            <a:ext cx="1085228" cy="830997"/>
          </a:xfrm>
          <a:prstGeom prst="rect">
            <a:avLst/>
          </a:prstGeom>
          <a:solidFill>
            <a:schemeClr val="tx2">
              <a:lumMod val="60000"/>
              <a:lumOff val="40000"/>
            </a:schemeClr>
          </a:solidFill>
          <a:ln>
            <a:noFill/>
          </a:ln>
        </p:spPr>
        <p:txBody>
          <a:bodyPr wrap="square" rtlCol="0">
            <a:spAutoFit/>
          </a:bodyPr>
          <a:lstStyle/>
          <a:p>
            <a:pPr algn="ctr"/>
            <a:r>
              <a:rPr lang="en-US" sz="1200" b="1" dirty="0"/>
              <a:t>2-Day Gathering in Vancouver</a:t>
            </a:r>
            <a:br>
              <a:rPr lang="en-US" sz="1200" b="1" dirty="0"/>
            </a:br>
            <a:r>
              <a:rPr lang="en-US" sz="1200" dirty="0"/>
              <a:t>Mar 2-3</a:t>
            </a:r>
            <a:endParaRPr lang="en-CA" sz="1200" dirty="0"/>
          </a:p>
        </p:txBody>
      </p:sp>
      <p:sp>
        <p:nvSpPr>
          <p:cNvPr id="34" name="TextBox 33">
            <a:extLst>
              <a:ext uri="{FF2B5EF4-FFF2-40B4-BE49-F238E27FC236}">
                <a16:creationId xmlns:a16="http://schemas.microsoft.com/office/drawing/2014/main" id="{3BF9731C-B4FB-6841-9925-B014A77B4EBB}"/>
              </a:ext>
            </a:extLst>
          </p:cNvPr>
          <p:cNvSpPr txBox="1"/>
          <p:nvPr/>
        </p:nvSpPr>
        <p:spPr>
          <a:xfrm>
            <a:off x="6433463" y="2384173"/>
            <a:ext cx="1085228" cy="646331"/>
          </a:xfrm>
          <a:prstGeom prst="rect">
            <a:avLst/>
          </a:prstGeom>
          <a:solidFill>
            <a:schemeClr val="tx2">
              <a:lumMod val="75000"/>
            </a:schemeClr>
          </a:solidFill>
          <a:ln>
            <a:noFill/>
          </a:ln>
        </p:spPr>
        <p:txBody>
          <a:bodyPr wrap="square" rtlCol="0">
            <a:spAutoFit/>
          </a:bodyPr>
          <a:lstStyle/>
          <a:p>
            <a:pPr algn="ctr"/>
            <a:r>
              <a:rPr lang="en-US" sz="1200" b="1" dirty="0">
                <a:solidFill>
                  <a:schemeClr val="bg1"/>
                </a:solidFill>
              </a:rPr>
              <a:t>Final </a:t>
            </a:r>
            <a:br>
              <a:rPr lang="en-US" sz="1200" b="1" dirty="0">
                <a:solidFill>
                  <a:schemeClr val="bg1"/>
                </a:solidFill>
              </a:rPr>
            </a:br>
            <a:r>
              <a:rPr lang="en-US" sz="1200" b="1" dirty="0">
                <a:solidFill>
                  <a:schemeClr val="bg1"/>
                </a:solidFill>
              </a:rPr>
              <a:t>Evaluations</a:t>
            </a:r>
            <a:br>
              <a:rPr lang="en-US" sz="1200" b="1" dirty="0">
                <a:solidFill>
                  <a:schemeClr val="bg1"/>
                </a:solidFill>
              </a:rPr>
            </a:br>
            <a:r>
              <a:rPr lang="en-US" sz="1200" dirty="0">
                <a:solidFill>
                  <a:schemeClr val="bg1"/>
                </a:solidFill>
              </a:rPr>
              <a:t>Mar 4</a:t>
            </a:r>
            <a:endParaRPr lang="en-CA" sz="1200" dirty="0">
              <a:solidFill>
                <a:schemeClr val="bg1"/>
              </a:solidFill>
            </a:endParaRPr>
          </a:p>
        </p:txBody>
      </p:sp>
      <p:sp>
        <p:nvSpPr>
          <p:cNvPr id="35" name="TextBox 34">
            <a:extLst>
              <a:ext uri="{FF2B5EF4-FFF2-40B4-BE49-F238E27FC236}">
                <a16:creationId xmlns:a16="http://schemas.microsoft.com/office/drawing/2014/main" id="{D49EB904-E4FB-2148-A0C9-8B399C696D87}"/>
              </a:ext>
            </a:extLst>
          </p:cNvPr>
          <p:cNvSpPr txBox="1"/>
          <p:nvPr/>
        </p:nvSpPr>
        <p:spPr>
          <a:xfrm>
            <a:off x="7071288" y="3021763"/>
            <a:ext cx="1236554" cy="830997"/>
          </a:xfrm>
          <a:prstGeom prst="rect">
            <a:avLst/>
          </a:prstGeom>
          <a:solidFill>
            <a:schemeClr val="tx2">
              <a:lumMod val="60000"/>
              <a:lumOff val="40000"/>
            </a:schemeClr>
          </a:solidFill>
          <a:ln>
            <a:noFill/>
          </a:ln>
        </p:spPr>
        <p:txBody>
          <a:bodyPr wrap="square" rtlCol="0">
            <a:spAutoFit/>
          </a:bodyPr>
          <a:lstStyle/>
          <a:p>
            <a:pPr algn="ctr"/>
            <a:r>
              <a:rPr lang="en-US" sz="1200" b="1" dirty="0"/>
              <a:t>Selected Communities Announced</a:t>
            </a:r>
            <a:br>
              <a:rPr lang="en-US" sz="1200" b="1" dirty="0"/>
            </a:br>
            <a:r>
              <a:rPr lang="en-US" sz="1200" dirty="0"/>
              <a:t>Mid-Mar</a:t>
            </a:r>
            <a:endParaRPr lang="en-CA" sz="1200" dirty="0"/>
          </a:p>
        </p:txBody>
      </p:sp>
      <p:cxnSp>
        <p:nvCxnSpPr>
          <p:cNvPr id="37" name="Straight Connector 36">
            <a:extLst>
              <a:ext uri="{FF2B5EF4-FFF2-40B4-BE49-F238E27FC236}">
                <a16:creationId xmlns:a16="http://schemas.microsoft.com/office/drawing/2014/main" id="{8D4F79F1-F5B0-A244-B821-BEFBB133D29E}"/>
              </a:ext>
            </a:extLst>
          </p:cNvPr>
          <p:cNvCxnSpPr>
            <a:cxnSpLocks/>
          </p:cNvCxnSpPr>
          <p:nvPr/>
        </p:nvCxnSpPr>
        <p:spPr>
          <a:xfrm>
            <a:off x="5890849" y="2696720"/>
            <a:ext cx="0" cy="1171659"/>
          </a:xfrm>
          <a:prstGeom prst="line">
            <a:avLst/>
          </a:prstGeom>
          <a:solidFill>
            <a:schemeClr val="accent1"/>
          </a:solid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BE9D98A-D625-2C4E-8170-B18A62603B5D}"/>
              </a:ext>
            </a:extLst>
          </p:cNvPr>
          <p:cNvCxnSpPr>
            <a:cxnSpLocks/>
          </p:cNvCxnSpPr>
          <p:nvPr/>
        </p:nvCxnSpPr>
        <p:spPr>
          <a:xfrm>
            <a:off x="6863040" y="3040273"/>
            <a:ext cx="0" cy="793978"/>
          </a:xfrm>
          <a:prstGeom prst="line">
            <a:avLst/>
          </a:prstGeom>
          <a:solidFill>
            <a:schemeClr val="accent1"/>
          </a:solidFill>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790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4DA64-16E0-7C4C-B47B-8643C9D12E4B}"/>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62343004-124C-0A4B-B668-3C22C1A06A3C}"/>
              </a:ext>
            </a:extLst>
          </p:cNvPr>
          <p:cNvSpPr>
            <a:spLocks noGrp="1"/>
          </p:cNvSpPr>
          <p:nvPr>
            <p:ph type="sldNum" sz="quarter" idx="12"/>
          </p:nvPr>
        </p:nvSpPr>
        <p:spPr/>
        <p:txBody>
          <a:bodyPr/>
          <a:lstStyle/>
          <a:p>
            <a:fld id="{2066355A-084C-D24E-9AD2-7E4FC41EA627}" type="slidenum">
              <a:rPr lang="en-US" smtClean="0"/>
              <a:t>27</a:t>
            </a:fld>
            <a:endParaRPr lang="en-US"/>
          </a:p>
        </p:txBody>
      </p:sp>
      <p:sp>
        <p:nvSpPr>
          <p:cNvPr id="4" name="Title 3">
            <a:extLst>
              <a:ext uri="{FF2B5EF4-FFF2-40B4-BE49-F238E27FC236}">
                <a16:creationId xmlns:a16="http://schemas.microsoft.com/office/drawing/2014/main" id="{69576136-7446-8F47-B69D-8A08E8031334}"/>
              </a:ext>
            </a:extLst>
          </p:cNvPr>
          <p:cNvSpPr>
            <a:spLocks noGrp="1"/>
          </p:cNvSpPr>
          <p:nvPr>
            <p:ph type="title"/>
          </p:nvPr>
        </p:nvSpPr>
        <p:spPr>
          <a:xfrm>
            <a:off x="296333" y="227556"/>
            <a:ext cx="8483599" cy="800649"/>
          </a:xfrm>
        </p:spPr>
        <p:txBody>
          <a:bodyPr>
            <a:normAutofit fontScale="90000"/>
          </a:bodyPr>
          <a:lstStyle/>
          <a:p>
            <a:r>
              <a:rPr lang="en-US" sz="2300" dirty="0">
                <a:solidFill>
                  <a:schemeClr val="tx2"/>
                </a:solidFill>
              </a:rPr>
              <a:t>Convening will be evaluated by a series of tasks, some already completed with a final decision by early March 2020</a:t>
            </a:r>
          </a:p>
        </p:txBody>
      </p:sp>
      <p:sp>
        <p:nvSpPr>
          <p:cNvPr id="5" name="Content Placeholder 4">
            <a:extLst>
              <a:ext uri="{FF2B5EF4-FFF2-40B4-BE49-F238E27FC236}">
                <a16:creationId xmlns:a16="http://schemas.microsoft.com/office/drawing/2014/main" id="{3016FB02-EE04-7040-B369-96563C800EE3}"/>
              </a:ext>
            </a:extLst>
          </p:cNvPr>
          <p:cNvSpPr>
            <a:spLocks noGrp="1"/>
          </p:cNvSpPr>
          <p:nvPr>
            <p:ph sz="quarter" idx="13"/>
          </p:nvPr>
        </p:nvSpPr>
        <p:spPr>
          <a:xfrm>
            <a:off x="1251600" y="1953232"/>
            <a:ext cx="4275666" cy="2951535"/>
          </a:xfrm>
        </p:spPr>
        <p:txBody>
          <a:bodyPr>
            <a:normAutofit/>
          </a:bodyPr>
          <a:lstStyle/>
          <a:p>
            <a:pPr>
              <a:lnSpc>
                <a:spcPct val="150000"/>
              </a:lnSpc>
            </a:pPr>
            <a:r>
              <a:rPr lang="en-CA" sz="2000" dirty="0"/>
              <a:t>Results of EOI phase</a:t>
            </a:r>
          </a:p>
          <a:p>
            <a:pPr>
              <a:lnSpc>
                <a:spcPct val="150000"/>
              </a:lnSpc>
            </a:pPr>
            <a:r>
              <a:rPr lang="en-CA" sz="2000" dirty="0"/>
              <a:t>Interview</a:t>
            </a:r>
          </a:p>
          <a:p>
            <a:pPr>
              <a:lnSpc>
                <a:spcPct val="150000"/>
              </a:lnSpc>
            </a:pPr>
            <a:r>
              <a:rPr lang="en-CA" sz="2000" dirty="0"/>
              <a:t>Convening written submission</a:t>
            </a:r>
          </a:p>
          <a:p>
            <a:pPr>
              <a:lnSpc>
                <a:spcPct val="150000"/>
              </a:lnSpc>
            </a:pPr>
            <a:r>
              <a:rPr lang="en-CA" sz="2000" dirty="0"/>
              <a:t>Letters of support</a:t>
            </a:r>
          </a:p>
          <a:p>
            <a:pPr>
              <a:lnSpc>
                <a:spcPct val="150000"/>
              </a:lnSpc>
            </a:pPr>
            <a:r>
              <a:rPr lang="en-CA" sz="2000" dirty="0"/>
              <a:t>In-person convening session</a:t>
            </a:r>
          </a:p>
          <a:p>
            <a:endParaRPr lang="en-US" dirty="0"/>
          </a:p>
        </p:txBody>
      </p:sp>
      <p:pic>
        <p:nvPicPr>
          <p:cNvPr id="12" name="Picture 11">
            <a:extLst>
              <a:ext uri="{FF2B5EF4-FFF2-40B4-BE49-F238E27FC236}">
                <a16:creationId xmlns:a16="http://schemas.microsoft.com/office/drawing/2014/main" id="{88480FF3-3410-2D46-A8F7-AA38A20211E9}"/>
              </a:ext>
            </a:extLst>
          </p:cNvPr>
          <p:cNvPicPr>
            <a:picLocks noChangeAspect="1"/>
          </p:cNvPicPr>
          <p:nvPr/>
        </p:nvPicPr>
        <p:blipFill>
          <a:blip r:embed="rId2"/>
          <a:stretch>
            <a:fillRect/>
          </a:stretch>
        </p:blipFill>
        <p:spPr>
          <a:xfrm>
            <a:off x="732467" y="1953232"/>
            <a:ext cx="519133" cy="491619"/>
          </a:xfrm>
          <a:prstGeom prst="rect">
            <a:avLst/>
          </a:prstGeom>
        </p:spPr>
      </p:pic>
      <p:pic>
        <p:nvPicPr>
          <p:cNvPr id="13" name="Picture 12">
            <a:extLst>
              <a:ext uri="{FF2B5EF4-FFF2-40B4-BE49-F238E27FC236}">
                <a16:creationId xmlns:a16="http://schemas.microsoft.com/office/drawing/2014/main" id="{6FE6F82D-48CC-F04F-8D02-20DB40ADF0AD}"/>
              </a:ext>
            </a:extLst>
          </p:cNvPr>
          <p:cNvPicPr>
            <a:picLocks noChangeAspect="1"/>
          </p:cNvPicPr>
          <p:nvPr/>
        </p:nvPicPr>
        <p:blipFill>
          <a:blip r:embed="rId2"/>
          <a:stretch>
            <a:fillRect/>
          </a:stretch>
        </p:blipFill>
        <p:spPr>
          <a:xfrm>
            <a:off x="732467" y="2562832"/>
            <a:ext cx="519133" cy="491619"/>
          </a:xfrm>
          <a:prstGeom prst="rect">
            <a:avLst/>
          </a:prstGeom>
        </p:spPr>
      </p:pic>
      <p:pic>
        <p:nvPicPr>
          <p:cNvPr id="14" name="Picture 13">
            <a:extLst>
              <a:ext uri="{FF2B5EF4-FFF2-40B4-BE49-F238E27FC236}">
                <a16:creationId xmlns:a16="http://schemas.microsoft.com/office/drawing/2014/main" id="{84CB41B0-5B9B-AF4C-99EC-E266B7F499BE}"/>
              </a:ext>
            </a:extLst>
          </p:cNvPr>
          <p:cNvPicPr>
            <a:picLocks noChangeAspect="1"/>
          </p:cNvPicPr>
          <p:nvPr/>
        </p:nvPicPr>
        <p:blipFill>
          <a:blip r:embed="rId2"/>
          <a:stretch>
            <a:fillRect/>
          </a:stretch>
        </p:blipFill>
        <p:spPr>
          <a:xfrm>
            <a:off x="732467" y="3152168"/>
            <a:ext cx="519133" cy="491619"/>
          </a:xfrm>
          <a:prstGeom prst="rect">
            <a:avLst/>
          </a:prstGeom>
        </p:spPr>
      </p:pic>
      <p:pic>
        <p:nvPicPr>
          <p:cNvPr id="15" name="Picture 14">
            <a:extLst>
              <a:ext uri="{FF2B5EF4-FFF2-40B4-BE49-F238E27FC236}">
                <a16:creationId xmlns:a16="http://schemas.microsoft.com/office/drawing/2014/main" id="{7BEAA1C2-644D-6D4B-B7D8-3CAA3823B67B}"/>
              </a:ext>
            </a:extLst>
          </p:cNvPr>
          <p:cNvPicPr>
            <a:picLocks noChangeAspect="1"/>
          </p:cNvPicPr>
          <p:nvPr/>
        </p:nvPicPr>
        <p:blipFill>
          <a:blip r:embed="rId2"/>
          <a:stretch>
            <a:fillRect/>
          </a:stretch>
        </p:blipFill>
        <p:spPr>
          <a:xfrm>
            <a:off x="732467" y="3714849"/>
            <a:ext cx="519133" cy="491619"/>
          </a:xfrm>
          <a:prstGeom prst="rect">
            <a:avLst/>
          </a:prstGeom>
        </p:spPr>
      </p:pic>
      <p:pic>
        <p:nvPicPr>
          <p:cNvPr id="16" name="Picture 15">
            <a:extLst>
              <a:ext uri="{FF2B5EF4-FFF2-40B4-BE49-F238E27FC236}">
                <a16:creationId xmlns:a16="http://schemas.microsoft.com/office/drawing/2014/main" id="{BD669A72-9904-5F4C-A96B-A33A2F636EBB}"/>
              </a:ext>
            </a:extLst>
          </p:cNvPr>
          <p:cNvPicPr>
            <a:picLocks noChangeAspect="1"/>
          </p:cNvPicPr>
          <p:nvPr/>
        </p:nvPicPr>
        <p:blipFill>
          <a:blip r:embed="rId2"/>
          <a:stretch>
            <a:fillRect/>
          </a:stretch>
        </p:blipFill>
        <p:spPr>
          <a:xfrm>
            <a:off x="732467" y="4226329"/>
            <a:ext cx="519133" cy="491619"/>
          </a:xfrm>
          <a:prstGeom prst="rect">
            <a:avLst/>
          </a:prstGeom>
        </p:spPr>
      </p:pic>
      <p:pic>
        <p:nvPicPr>
          <p:cNvPr id="18" name="Picture 17">
            <a:extLst>
              <a:ext uri="{FF2B5EF4-FFF2-40B4-BE49-F238E27FC236}">
                <a16:creationId xmlns:a16="http://schemas.microsoft.com/office/drawing/2014/main" id="{FB3D333F-536C-D84A-851B-17F9DE9FA600}"/>
              </a:ext>
            </a:extLst>
          </p:cNvPr>
          <p:cNvPicPr>
            <a:picLocks noChangeAspect="1"/>
          </p:cNvPicPr>
          <p:nvPr/>
        </p:nvPicPr>
        <p:blipFill>
          <a:blip r:embed="rId3"/>
          <a:stretch>
            <a:fillRect/>
          </a:stretch>
        </p:blipFill>
        <p:spPr>
          <a:xfrm>
            <a:off x="3954161" y="1099268"/>
            <a:ext cx="6413157" cy="5344298"/>
          </a:xfrm>
          <a:prstGeom prst="rect">
            <a:avLst/>
          </a:prstGeom>
        </p:spPr>
      </p:pic>
      <p:pic>
        <p:nvPicPr>
          <p:cNvPr id="19" name="Picture 18">
            <a:extLst>
              <a:ext uri="{FF2B5EF4-FFF2-40B4-BE49-F238E27FC236}">
                <a16:creationId xmlns:a16="http://schemas.microsoft.com/office/drawing/2014/main" id="{4D7D4F97-EC67-F047-A95B-C024593EE606}"/>
              </a:ext>
            </a:extLst>
          </p:cNvPr>
          <p:cNvPicPr>
            <a:picLocks noChangeAspect="1"/>
          </p:cNvPicPr>
          <p:nvPr/>
        </p:nvPicPr>
        <p:blipFill>
          <a:blip r:embed="rId4"/>
          <a:stretch>
            <a:fillRect/>
          </a:stretch>
        </p:blipFill>
        <p:spPr>
          <a:xfrm>
            <a:off x="7619503" y="2048003"/>
            <a:ext cx="1220648" cy="1017206"/>
          </a:xfrm>
          <a:prstGeom prst="rect">
            <a:avLst/>
          </a:prstGeom>
        </p:spPr>
      </p:pic>
    </p:spTree>
    <p:extLst>
      <p:ext uri="{BB962C8B-B14F-4D97-AF65-F5344CB8AC3E}">
        <p14:creationId xmlns:p14="http://schemas.microsoft.com/office/powerpoint/2010/main" val="674515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5CD95-7713-954C-A783-FD672F4B751A}"/>
              </a:ext>
            </a:extLst>
          </p:cNvPr>
          <p:cNvSpPr>
            <a:spLocks noGrp="1"/>
          </p:cNvSpPr>
          <p:nvPr>
            <p:ph type="dt" sz="half" idx="10"/>
          </p:nvPr>
        </p:nvSpPr>
        <p:spPr/>
        <p:txBody>
          <a:bodyPr/>
          <a:lstStyle/>
          <a:p>
            <a:fld id="{E68CB068-B727-8547-8B81-198F06AD0FA6}" type="datetime4">
              <a:rPr lang="en-CA" smtClean="0"/>
              <a:t>January 9, 2020</a:t>
            </a:fld>
            <a:r>
              <a:rPr lang="en-CA"/>
              <a:t>  </a:t>
            </a:r>
            <a:endParaRPr lang="en-US" dirty="0"/>
          </a:p>
        </p:txBody>
      </p:sp>
      <p:sp>
        <p:nvSpPr>
          <p:cNvPr id="3" name="Slide Number Placeholder 2">
            <a:extLst>
              <a:ext uri="{FF2B5EF4-FFF2-40B4-BE49-F238E27FC236}">
                <a16:creationId xmlns:a16="http://schemas.microsoft.com/office/drawing/2014/main" id="{C81371B1-A5FC-1648-BDC5-C279DE01ED45}"/>
              </a:ext>
            </a:extLst>
          </p:cNvPr>
          <p:cNvSpPr>
            <a:spLocks noGrp="1"/>
          </p:cNvSpPr>
          <p:nvPr>
            <p:ph type="sldNum" sz="quarter" idx="12"/>
          </p:nvPr>
        </p:nvSpPr>
        <p:spPr/>
        <p:txBody>
          <a:bodyPr/>
          <a:lstStyle/>
          <a:p>
            <a:fld id="{AF88E988-FB04-AB4E-BE5A-59F242AF7F7A}" type="slidenum">
              <a:rPr lang="en-US" smtClean="0"/>
              <a:pPr/>
              <a:t>28</a:t>
            </a:fld>
            <a:endParaRPr lang="en-US" dirty="0"/>
          </a:p>
        </p:txBody>
      </p:sp>
      <p:sp>
        <p:nvSpPr>
          <p:cNvPr id="5" name="Title 4">
            <a:extLst>
              <a:ext uri="{FF2B5EF4-FFF2-40B4-BE49-F238E27FC236}">
                <a16:creationId xmlns:a16="http://schemas.microsoft.com/office/drawing/2014/main" id="{D4EFF617-F3A6-7C42-8971-3CBA12C6EB33}"/>
              </a:ext>
            </a:extLst>
          </p:cNvPr>
          <p:cNvSpPr>
            <a:spLocks noGrp="1"/>
          </p:cNvSpPr>
          <p:nvPr>
            <p:ph type="title"/>
          </p:nvPr>
        </p:nvSpPr>
        <p:spPr/>
        <p:txBody>
          <a:bodyPr/>
          <a:lstStyle/>
          <a:p>
            <a:r>
              <a:rPr lang="en-US" dirty="0">
                <a:solidFill>
                  <a:schemeClr val="tx2"/>
                </a:solidFill>
              </a:rPr>
              <a:t>Here are our Next Steps with you</a:t>
            </a:r>
          </a:p>
        </p:txBody>
      </p:sp>
      <p:sp>
        <p:nvSpPr>
          <p:cNvPr id="6" name="Content Placeholder 5">
            <a:extLst>
              <a:ext uri="{FF2B5EF4-FFF2-40B4-BE49-F238E27FC236}">
                <a16:creationId xmlns:a16="http://schemas.microsoft.com/office/drawing/2014/main" id="{12AC14F9-7C49-E748-82F6-E86F66E70C4B}"/>
              </a:ext>
            </a:extLst>
          </p:cNvPr>
          <p:cNvSpPr>
            <a:spLocks noGrp="1"/>
          </p:cNvSpPr>
          <p:nvPr>
            <p:ph sz="quarter" idx="13"/>
          </p:nvPr>
        </p:nvSpPr>
        <p:spPr>
          <a:xfrm>
            <a:off x="296334" y="1708771"/>
            <a:ext cx="8551334" cy="2659944"/>
          </a:xfrm>
        </p:spPr>
        <p:txBody>
          <a:bodyPr>
            <a:normAutofit/>
          </a:bodyPr>
          <a:lstStyle/>
          <a:p>
            <a:pPr marL="342900" indent="-342900">
              <a:buFont typeface="Wingdings" pitchFamily="2" charset="2"/>
              <a:buChar char="q"/>
            </a:pPr>
            <a:r>
              <a:rPr lang="en-CA" sz="2000" b="1" dirty="0"/>
              <a:t>Q&amp;A Session – January 14, 2020</a:t>
            </a:r>
          </a:p>
          <a:p>
            <a:pPr marL="571500" lvl="2">
              <a:buFont typeface="Arial" panose="020B0604020202020204" pitchFamily="34" charset="0"/>
              <a:buChar char="•"/>
            </a:pPr>
            <a:r>
              <a:rPr lang="en-CA" sz="2000" dirty="0"/>
              <a:t>Process for submitting questions</a:t>
            </a:r>
          </a:p>
          <a:p>
            <a:pPr marL="342900" indent="-342900">
              <a:buFont typeface="Wingdings" pitchFamily="2" charset="2"/>
              <a:buChar char="q"/>
            </a:pPr>
            <a:r>
              <a:rPr lang="en-CA" sz="2000" b="1" dirty="0"/>
              <a:t>Interviews – January 20-February 14, 2020</a:t>
            </a:r>
          </a:p>
          <a:p>
            <a:pPr marL="571500" lvl="2">
              <a:buFont typeface="Arial" panose="020B0604020202020204" pitchFamily="34" charset="0"/>
              <a:buChar char="•"/>
            </a:pPr>
            <a:r>
              <a:rPr lang="en-CA" sz="2000" dirty="0"/>
              <a:t>Scheduling reminders and details</a:t>
            </a:r>
          </a:p>
          <a:p>
            <a:pPr marL="342900" indent="-342900">
              <a:buFont typeface="Wingdings" pitchFamily="2" charset="2"/>
              <a:buChar char="q"/>
            </a:pPr>
            <a:r>
              <a:rPr lang="en-CA" sz="2000" b="1" dirty="0"/>
              <a:t>In-Person Convening in Vancouver, BC – March 2-3, 2020</a:t>
            </a:r>
          </a:p>
          <a:p>
            <a:pPr marL="571500" lvl="2">
              <a:buFont typeface="Arial" panose="020B0604020202020204" pitchFamily="34" charset="0"/>
              <a:buChar char="•"/>
            </a:pPr>
            <a:r>
              <a:rPr lang="en-CA" sz="2000" dirty="0"/>
              <a:t>Booking travel &amp; accommodation</a:t>
            </a:r>
          </a:p>
          <a:p>
            <a:endParaRPr lang="en-US" dirty="0"/>
          </a:p>
        </p:txBody>
      </p:sp>
    </p:spTree>
    <p:extLst>
      <p:ext uri="{BB962C8B-B14F-4D97-AF65-F5344CB8AC3E}">
        <p14:creationId xmlns:p14="http://schemas.microsoft.com/office/powerpoint/2010/main" val="2822790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 Questions?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82" y="6099767"/>
            <a:ext cx="1518036" cy="58526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8999" y="6035491"/>
            <a:ext cx="1310933" cy="69402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5745" y="6044858"/>
            <a:ext cx="1423771" cy="69508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1480" y="6035491"/>
            <a:ext cx="1170746" cy="68066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3159" y="5962853"/>
            <a:ext cx="1703103" cy="817240"/>
          </a:xfrm>
          <a:prstGeom prst="rect">
            <a:avLst/>
          </a:prstGeom>
        </p:spPr>
      </p:pic>
    </p:spTree>
    <p:extLst>
      <p:ext uri="{BB962C8B-B14F-4D97-AF65-F5344CB8AC3E}">
        <p14:creationId xmlns:p14="http://schemas.microsoft.com/office/powerpoint/2010/main" val="70449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27409" y="6265319"/>
            <a:ext cx="1648133" cy="365125"/>
          </a:xfrm>
        </p:spPr>
        <p:txBody>
          <a:bodyPr/>
          <a:lstStyle/>
          <a:p>
            <a:fld id="{B92E0AE3-6C3C-744D-9506-7180C8B6397B}" type="datetime4">
              <a:rPr lang="en-CA" smtClean="0"/>
              <a:t>January 9, 2020</a:t>
            </a:fld>
            <a:endParaRPr lang="en-US"/>
          </a:p>
        </p:txBody>
      </p:sp>
      <p:sp>
        <p:nvSpPr>
          <p:cNvPr id="3" name="Slide Number Placeholder 2"/>
          <p:cNvSpPr>
            <a:spLocks noGrp="1"/>
          </p:cNvSpPr>
          <p:nvPr>
            <p:ph type="sldNum" sz="quarter" idx="12"/>
          </p:nvPr>
        </p:nvSpPr>
        <p:spPr/>
        <p:txBody>
          <a:bodyPr/>
          <a:lstStyle/>
          <a:p>
            <a:fld id="{2066355A-084C-D24E-9AD2-7E4FC41EA627}" type="slidenum">
              <a:rPr lang="en-US" smtClean="0"/>
              <a:t>3</a:t>
            </a:fld>
            <a:endParaRPr lang="en-US"/>
          </a:p>
        </p:txBody>
      </p:sp>
      <p:sp>
        <p:nvSpPr>
          <p:cNvPr id="4" name="Title 3"/>
          <p:cNvSpPr>
            <a:spLocks noGrp="1"/>
          </p:cNvSpPr>
          <p:nvPr>
            <p:ph type="title"/>
          </p:nvPr>
        </p:nvSpPr>
        <p:spPr>
          <a:xfrm>
            <a:off x="330200" y="227556"/>
            <a:ext cx="8483599" cy="598632"/>
          </a:xfrm>
        </p:spPr>
        <p:txBody>
          <a:bodyPr>
            <a:noAutofit/>
          </a:bodyPr>
          <a:lstStyle/>
          <a:p>
            <a:r>
              <a:rPr lang="en-CA" sz="2600" dirty="0">
                <a:solidFill>
                  <a:schemeClr val="tx2"/>
                </a:solidFill>
              </a:rPr>
              <a:t>AGENDA</a:t>
            </a:r>
            <a:endParaRPr lang="en-US" sz="2600" dirty="0">
              <a:solidFill>
                <a:schemeClr val="tx2"/>
              </a:solidFill>
            </a:endParaRPr>
          </a:p>
        </p:txBody>
      </p:sp>
      <p:pic>
        <p:nvPicPr>
          <p:cNvPr id="5" name="Picture 4">
            <a:extLst>
              <a:ext uri="{FF2B5EF4-FFF2-40B4-BE49-F238E27FC236}">
                <a16:creationId xmlns:a16="http://schemas.microsoft.com/office/drawing/2014/main" id="{FA420B9B-8A29-F848-AB81-8B9C84924503}"/>
              </a:ext>
            </a:extLst>
          </p:cNvPr>
          <p:cNvPicPr>
            <a:picLocks noChangeAspect="1"/>
          </p:cNvPicPr>
          <p:nvPr/>
        </p:nvPicPr>
        <p:blipFill>
          <a:blip r:embed="rId3">
            <a:alphaModFix amt="63000"/>
          </a:blip>
          <a:stretch>
            <a:fillRect/>
          </a:stretch>
        </p:blipFill>
        <p:spPr>
          <a:xfrm>
            <a:off x="4572000" y="1292763"/>
            <a:ext cx="6070198" cy="5058499"/>
          </a:xfrm>
          <a:prstGeom prst="rect">
            <a:avLst/>
          </a:prstGeom>
        </p:spPr>
      </p:pic>
      <p:sp>
        <p:nvSpPr>
          <p:cNvPr id="6" name="TextBox 5">
            <a:extLst>
              <a:ext uri="{FF2B5EF4-FFF2-40B4-BE49-F238E27FC236}">
                <a16:creationId xmlns:a16="http://schemas.microsoft.com/office/drawing/2014/main" id="{C9D22DD2-74E3-6B41-9A60-A12275885DCD}"/>
              </a:ext>
            </a:extLst>
          </p:cNvPr>
          <p:cNvSpPr txBox="1"/>
          <p:nvPr/>
        </p:nvSpPr>
        <p:spPr>
          <a:xfrm>
            <a:off x="556054" y="2286000"/>
            <a:ext cx="5325762" cy="1569660"/>
          </a:xfrm>
          <a:prstGeom prst="rect">
            <a:avLst/>
          </a:prstGeom>
          <a:noFill/>
        </p:spPr>
        <p:txBody>
          <a:bodyPr wrap="square" rtlCol="0">
            <a:spAutoFit/>
          </a:bodyPr>
          <a:lstStyle/>
          <a:p>
            <a:pPr marL="342900" indent="-342900">
              <a:buFont typeface="+mj-lt"/>
              <a:buAutoNum type="arabicPeriod"/>
            </a:pPr>
            <a:r>
              <a:rPr lang="en-US" sz="2400" dirty="0">
                <a:solidFill>
                  <a:schemeClr val="tx2"/>
                </a:solidFill>
              </a:rPr>
              <a:t>Overview of </a:t>
            </a:r>
            <a:r>
              <a:rPr lang="en-US" sz="2400" b="1" dirty="0">
                <a:solidFill>
                  <a:schemeClr val="tx2"/>
                </a:solidFill>
              </a:rPr>
              <a:t>F</a:t>
            </a:r>
            <a:r>
              <a:rPr lang="en-US" sz="2400" b="1" dirty="0">
                <a:solidFill>
                  <a:schemeClr val="accent1"/>
                </a:solidFill>
              </a:rPr>
              <a:t>o</a:t>
            </a:r>
            <a:r>
              <a:rPr lang="en-US" sz="2400" b="1" dirty="0">
                <a:solidFill>
                  <a:schemeClr val="tx2"/>
                </a:solidFill>
              </a:rPr>
              <a:t>undry</a:t>
            </a:r>
          </a:p>
          <a:p>
            <a:pPr marL="342900" indent="-342900">
              <a:buFont typeface="+mj-lt"/>
              <a:buAutoNum type="arabicPeriod"/>
            </a:pPr>
            <a:r>
              <a:rPr lang="en-US" sz="2400" dirty="0">
                <a:solidFill>
                  <a:schemeClr val="tx2"/>
                </a:solidFill>
              </a:rPr>
              <a:t>Opening a </a:t>
            </a:r>
            <a:r>
              <a:rPr lang="en-US" sz="2400" b="1" dirty="0">
                <a:solidFill>
                  <a:schemeClr val="tx2"/>
                </a:solidFill>
              </a:rPr>
              <a:t>F</a:t>
            </a:r>
            <a:r>
              <a:rPr lang="en-US" sz="2400" b="1" dirty="0">
                <a:solidFill>
                  <a:schemeClr val="accent1"/>
                </a:solidFill>
              </a:rPr>
              <a:t>o</a:t>
            </a:r>
            <a:r>
              <a:rPr lang="en-US" sz="2400" b="1" dirty="0">
                <a:solidFill>
                  <a:schemeClr val="tx2"/>
                </a:solidFill>
              </a:rPr>
              <a:t>undry</a:t>
            </a:r>
            <a:r>
              <a:rPr lang="en-US" sz="2400" dirty="0">
                <a:solidFill>
                  <a:schemeClr val="tx2"/>
                </a:solidFill>
              </a:rPr>
              <a:t> Centre</a:t>
            </a:r>
          </a:p>
          <a:p>
            <a:pPr marL="342900" indent="-342900">
              <a:buFont typeface="+mj-lt"/>
              <a:buAutoNum type="arabicPeriod"/>
            </a:pPr>
            <a:r>
              <a:rPr lang="en-US" sz="2400" dirty="0">
                <a:solidFill>
                  <a:schemeClr val="tx2"/>
                </a:solidFill>
              </a:rPr>
              <a:t>Convening Phase- The Next 3 Months</a:t>
            </a:r>
          </a:p>
        </p:txBody>
      </p:sp>
    </p:spTree>
    <p:extLst>
      <p:ext uri="{BB962C8B-B14F-4D97-AF65-F5344CB8AC3E}">
        <p14:creationId xmlns:p14="http://schemas.microsoft.com/office/powerpoint/2010/main" val="76501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7AB6F-2B95-C940-8BA0-BBA5C5689B55}"/>
              </a:ext>
            </a:extLst>
          </p:cNvPr>
          <p:cNvSpPr>
            <a:spLocks noGrp="1"/>
          </p:cNvSpPr>
          <p:nvPr>
            <p:ph type="dt" sz="half" idx="10"/>
          </p:nvPr>
        </p:nvSpPr>
        <p:spPr/>
        <p:txBody>
          <a:bodyPr/>
          <a:lstStyle/>
          <a:p>
            <a:fld id="{4B552FC8-0478-B848-B047-38A56950FB82}" type="datetime4">
              <a:rPr lang="en-CA" smtClean="0"/>
              <a:pPr/>
              <a:t>January 9, 2020</a:t>
            </a:fld>
            <a:endParaRPr lang="en-US" dirty="0"/>
          </a:p>
        </p:txBody>
      </p:sp>
      <p:sp>
        <p:nvSpPr>
          <p:cNvPr id="3" name="Slide Number Placeholder 2">
            <a:extLst>
              <a:ext uri="{FF2B5EF4-FFF2-40B4-BE49-F238E27FC236}">
                <a16:creationId xmlns:a16="http://schemas.microsoft.com/office/drawing/2014/main" id="{C8D6ECA0-D04A-4D48-8E7E-DE36C1D14B44}"/>
              </a:ext>
            </a:extLst>
          </p:cNvPr>
          <p:cNvSpPr>
            <a:spLocks noGrp="1"/>
          </p:cNvSpPr>
          <p:nvPr>
            <p:ph type="sldNum" sz="quarter" idx="11"/>
          </p:nvPr>
        </p:nvSpPr>
        <p:spPr/>
        <p:txBody>
          <a:bodyPr/>
          <a:lstStyle/>
          <a:p>
            <a:fld id="{2066355A-084C-D24E-9AD2-7E4FC41EA627}" type="slidenum">
              <a:rPr lang="en-US" smtClean="0"/>
              <a:pPr/>
              <a:t>4</a:t>
            </a:fld>
            <a:endParaRPr lang="en-US" dirty="0"/>
          </a:p>
        </p:txBody>
      </p:sp>
      <p:sp>
        <p:nvSpPr>
          <p:cNvPr id="4" name="Title 3">
            <a:extLst>
              <a:ext uri="{FF2B5EF4-FFF2-40B4-BE49-F238E27FC236}">
                <a16:creationId xmlns:a16="http://schemas.microsoft.com/office/drawing/2014/main" id="{952D14F7-6188-D247-9F77-37CAEE26DEEA}"/>
              </a:ext>
            </a:extLst>
          </p:cNvPr>
          <p:cNvSpPr>
            <a:spLocks noGrp="1"/>
          </p:cNvSpPr>
          <p:nvPr>
            <p:ph type="title"/>
          </p:nvPr>
        </p:nvSpPr>
        <p:spPr/>
        <p:txBody>
          <a:bodyPr>
            <a:normAutofit/>
          </a:bodyPr>
          <a:lstStyle/>
          <a:p>
            <a:r>
              <a:rPr lang="en-US" dirty="0">
                <a:solidFill>
                  <a:schemeClr val="tx2"/>
                </a:solidFill>
              </a:rPr>
              <a:t>OVERVIEW OF F</a:t>
            </a:r>
            <a:r>
              <a:rPr lang="en-US" dirty="0">
                <a:solidFill>
                  <a:schemeClr val="accent1"/>
                </a:solidFill>
              </a:rPr>
              <a:t>O</a:t>
            </a:r>
            <a:r>
              <a:rPr lang="en-US" dirty="0">
                <a:solidFill>
                  <a:schemeClr val="tx2"/>
                </a:solidFill>
              </a:rPr>
              <a:t>UNDRY</a:t>
            </a:r>
          </a:p>
        </p:txBody>
      </p:sp>
    </p:spTree>
    <p:extLst>
      <p:ext uri="{BB962C8B-B14F-4D97-AF65-F5344CB8AC3E}">
        <p14:creationId xmlns:p14="http://schemas.microsoft.com/office/powerpoint/2010/main" val="87887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68CB068-B727-8547-8B81-198F06AD0FA6}" type="datetime4">
              <a:rPr lang="en-CA" smtClean="0"/>
              <a:t>January 9, 2020</a:t>
            </a:fld>
            <a:r>
              <a:rPr lang="en-CA" dirty="0"/>
              <a:t>  </a:t>
            </a:r>
            <a:endParaRPr lang="en-US" dirty="0"/>
          </a:p>
        </p:txBody>
      </p:sp>
      <p:sp>
        <p:nvSpPr>
          <p:cNvPr id="3" name="Slide Number Placeholder 2"/>
          <p:cNvSpPr>
            <a:spLocks noGrp="1"/>
          </p:cNvSpPr>
          <p:nvPr>
            <p:ph type="sldNum" sz="quarter" idx="2"/>
          </p:nvPr>
        </p:nvSpPr>
        <p:spPr/>
        <p:txBody>
          <a:bodyPr/>
          <a:lstStyle/>
          <a:p>
            <a:fld id="{AF88E988-FB04-AB4E-BE5A-59F242AF7F7A}" type="slidenum">
              <a:rPr lang="en-US" smtClean="0"/>
              <a:t>5</a:t>
            </a:fld>
            <a:endParaRPr lang="en-US" dirty="0"/>
          </a:p>
        </p:txBody>
      </p:sp>
      <p:sp>
        <p:nvSpPr>
          <p:cNvPr id="5" name="TextBox 4"/>
          <p:cNvSpPr txBox="1"/>
          <p:nvPr/>
        </p:nvSpPr>
        <p:spPr>
          <a:xfrm>
            <a:off x="5427024" y="371398"/>
            <a:ext cx="2207195" cy="630942"/>
          </a:xfrm>
          <a:prstGeom prst="rect">
            <a:avLst/>
          </a:prstGeom>
          <a:noFill/>
        </p:spPr>
        <p:txBody>
          <a:bodyPr wrap="square" rtlCol="0">
            <a:spAutoFit/>
          </a:bodyPr>
          <a:lstStyle/>
          <a:p>
            <a:r>
              <a:rPr lang="en-US" sz="3500" b="1" dirty="0">
                <a:solidFill>
                  <a:schemeClr val="tx2"/>
                </a:solidFill>
              </a:rPr>
              <a:t>VISION</a:t>
            </a:r>
          </a:p>
        </p:txBody>
      </p:sp>
      <p:sp>
        <p:nvSpPr>
          <p:cNvPr id="6" name="TextBox 5"/>
          <p:cNvSpPr txBox="1"/>
          <p:nvPr/>
        </p:nvSpPr>
        <p:spPr>
          <a:xfrm>
            <a:off x="5550592" y="1002340"/>
            <a:ext cx="3593408" cy="5262979"/>
          </a:xfrm>
          <a:prstGeom prst="rect">
            <a:avLst/>
          </a:prstGeom>
          <a:noFill/>
        </p:spPr>
        <p:txBody>
          <a:bodyPr wrap="square" rtlCol="0">
            <a:spAutoFit/>
          </a:bodyPr>
          <a:lstStyle/>
          <a:p>
            <a:r>
              <a:rPr lang="en-US" sz="2400" b="1" dirty="0">
                <a:solidFill>
                  <a:schemeClr val="tx2"/>
                </a:solidFill>
              </a:rPr>
              <a:t>F</a:t>
            </a:r>
            <a:r>
              <a:rPr lang="en-US" sz="2400" b="1" dirty="0">
                <a:solidFill>
                  <a:schemeClr val="accent1"/>
                </a:solidFill>
              </a:rPr>
              <a:t>o</a:t>
            </a:r>
            <a:r>
              <a:rPr lang="en-US" sz="2400" b="1" dirty="0">
                <a:solidFill>
                  <a:schemeClr val="tx2"/>
                </a:solidFill>
              </a:rPr>
              <a:t>undry’s</a:t>
            </a:r>
            <a:r>
              <a:rPr lang="en-US" sz="2400" dirty="0"/>
              <a:t> vision is to </a:t>
            </a:r>
            <a:r>
              <a:rPr lang="en-US" sz="2400" dirty="0">
                <a:solidFill>
                  <a:schemeClr val="tx2"/>
                </a:solidFill>
              </a:rPr>
              <a:t>transform access </a:t>
            </a:r>
            <a:r>
              <a:rPr lang="en-US" sz="2400" dirty="0"/>
              <a:t>to health and social services for youth and families.</a:t>
            </a:r>
            <a:br>
              <a:rPr lang="en-US" sz="2400" dirty="0"/>
            </a:br>
            <a:endParaRPr lang="en-US" sz="2400" dirty="0"/>
          </a:p>
          <a:p>
            <a:r>
              <a:rPr lang="en-US" sz="2400" dirty="0"/>
              <a:t>We aim to improve qualities such as </a:t>
            </a:r>
            <a:r>
              <a:rPr lang="en-US" sz="2400" dirty="0">
                <a:solidFill>
                  <a:schemeClr val="tx2"/>
                </a:solidFill>
              </a:rPr>
              <a:t>availability, acceptability, and equitability</a:t>
            </a:r>
            <a:r>
              <a:rPr lang="en-US" sz="2400" dirty="0"/>
              <a:t> by creating a network of youth-friendly, single points of access.</a:t>
            </a:r>
          </a:p>
          <a:p>
            <a:r>
              <a:rPr lang="en-US" sz="2400" dirty="0"/>
              <a:t> </a:t>
            </a:r>
            <a:endParaRPr lang="en-US" sz="2400" dirty="0">
              <a:solidFill>
                <a:schemeClr val="bg1">
                  <a:lumMod val="50000"/>
                </a:schemeClr>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974" y="490151"/>
            <a:ext cx="5124050" cy="5262979"/>
          </a:xfrm>
          <a:prstGeom prst="rect">
            <a:avLst/>
          </a:prstGeom>
        </p:spPr>
      </p:pic>
    </p:spTree>
    <p:extLst>
      <p:ext uri="{BB962C8B-B14F-4D97-AF65-F5344CB8AC3E}">
        <p14:creationId xmlns:p14="http://schemas.microsoft.com/office/powerpoint/2010/main" val="31479038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CB068-B727-8547-8B81-198F06AD0FA6}" type="datetime4">
              <a:rPr lang="en-CA" smtClean="0"/>
              <a:t>January 9, 2020</a:t>
            </a:fld>
            <a:r>
              <a:rPr lang="en-CA"/>
              <a:t>  </a:t>
            </a:r>
            <a:endParaRPr lang="en-US" dirty="0"/>
          </a:p>
        </p:txBody>
      </p:sp>
      <p:sp>
        <p:nvSpPr>
          <p:cNvPr id="3" name="Slide Number Placeholder 2"/>
          <p:cNvSpPr>
            <a:spLocks noGrp="1"/>
          </p:cNvSpPr>
          <p:nvPr>
            <p:ph type="sldNum" sz="quarter" idx="12"/>
          </p:nvPr>
        </p:nvSpPr>
        <p:spPr/>
        <p:txBody>
          <a:bodyPr/>
          <a:lstStyle/>
          <a:p>
            <a:fld id="{AF88E988-FB04-AB4E-BE5A-59F242AF7F7A}" type="slidenum">
              <a:rPr lang="en-US" smtClean="0"/>
              <a:pPr/>
              <a:t>6</a:t>
            </a:fld>
            <a:endParaRPr lang="en-US" dirty="0"/>
          </a:p>
        </p:txBody>
      </p:sp>
      <p:pic>
        <p:nvPicPr>
          <p:cNvPr id="6" name="Content Placeholder 5"/>
          <p:cNvPicPr>
            <a:picLocks noChangeAspect="1"/>
          </p:cNvPicPr>
          <p:nvPr/>
        </p:nvPicPr>
        <p:blipFill>
          <a:blip r:embed="rId3"/>
          <a:srcRect/>
          <a:stretch/>
        </p:blipFill>
        <p:spPr>
          <a:xfrm>
            <a:off x="1685669" y="1248079"/>
            <a:ext cx="5655010" cy="1873073"/>
          </a:xfrm>
          <a:prstGeom prst="rect">
            <a:avLst/>
          </a:prstGeom>
        </p:spPr>
      </p:pic>
      <p:sp>
        <p:nvSpPr>
          <p:cNvPr id="7" name="Rectangle 6"/>
          <p:cNvSpPr/>
          <p:nvPr/>
        </p:nvSpPr>
        <p:spPr>
          <a:xfrm>
            <a:off x="178681" y="2926594"/>
            <a:ext cx="8668987" cy="2031325"/>
          </a:xfrm>
          <a:prstGeom prst="rect">
            <a:avLst/>
          </a:prstGeom>
        </p:spPr>
        <p:txBody>
          <a:bodyPr wrap="square">
            <a:spAutoFit/>
          </a:bodyPr>
          <a:lstStyle/>
          <a:p>
            <a:pPr algn="ctr"/>
            <a:r>
              <a:rPr lang="en-US" dirty="0">
                <a:solidFill>
                  <a:schemeClr val="tx2"/>
                </a:solidFill>
                <a:latin typeface="Arial" panose="020B0604020202020204" pitchFamily="34" charset="0"/>
                <a:cs typeface="Arial" panose="020B0604020202020204" pitchFamily="34" charset="0"/>
              </a:rPr>
              <a:t>FIND</a:t>
            </a:r>
            <a:r>
              <a:rPr lang="en-US" dirty="0">
                <a:solidFill>
                  <a:srgbClr val="00BDDA"/>
                </a:solidFill>
                <a:latin typeface="Arial" panose="020B0604020202020204" pitchFamily="34" charset="0"/>
                <a:cs typeface="Arial" panose="020B0604020202020204" pitchFamily="34" charset="0"/>
              </a:rPr>
              <a:t> </a:t>
            </a:r>
            <a:r>
              <a:rPr lang="en-US" dirty="0">
                <a:solidFill>
                  <a:srgbClr val="656D76"/>
                </a:solidFill>
                <a:latin typeface="Arial" panose="020B0604020202020204" pitchFamily="34" charset="0"/>
                <a:cs typeface="Arial" panose="020B0604020202020204" pitchFamily="34" charset="0"/>
              </a:rPr>
              <a:t>HELP, HOPE, SUPPORT, FIND YOURSELF.</a:t>
            </a:r>
          </a:p>
          <a:p>
            <a:pPr algn="ctr"/>
            <a:endParaRPr lang="en-US" dirty="0">
              <a:solidFill>
                <a:srgbClr val="656D76"/>
              </a:solidFill>
              <a:latin typeface="Arial" panose="020B0604020202020204" pitchFamily="34" charset="0"/>
              <a:cs typeface="Arial" panose="020B0604020202020204" pitchFamily="34" charset="0"/>
            </a:endParaRPr>
          </a:p>
          <a:p>
            <a:pPr algn="ctr"/>
            <a:r>
              <a:rPr lang="en-US" dirty="0">
                <a:solidFill>
                  <a:schemeClr val="tx2"/>
                </a:solidFill>
                <a:latin typeface="Arial" panose="020B0604020202020204" pitchFamily="34" charset="0"/>
                <a:cs typeface="Arial" panose="020B0604020202020204" pitchFamily="34" charset="0"/>
              </a:rPr>
              <a:t>FORGE</a:t>
            </a:r>
            <a:r>
              <a:rPr lang="en-US" dirty="0">
                <a:solidFill>
                  <a:srgbClr val="00BDDA"/>
                </a:solidFill>
                <a:latin typeface="Arial" panose="020B0604020202020204" pitchFamily="34" charset="0"/>
                <a:cs typeface="Arial" panose="020B0604020202020204" pitchFamily="34" charset="0"/>
              </a:rPr>
              <a:t> </a:t>
            </a:r>
            <a:r>
              <a:rPr lang="en-US" dirty="0">
                <a:solidFill>
                  <a:srgbClr val="656D76"/>
                </a:solidFill>
                <a:latin typeface="Arial" panose="020B0604020202020204" pitchFamily="34" charset="0"/>
                <a:cs typeface="Arial" panose="020B0604020202020204" pitchFamily="34" charset="0"/>
              </a:rPr>
              <a:t>NEW CONNECTIONS AND NEW ABILITIES. </a:t>
            </a:r>
          </a:p>
          <a:p>
            <a:pPr algn="ctr"/>
            <a:r>
              <a:rPr lang="en-US" dirty="0">
                <a:solidFill>
                  <a:srgbClr val="656D76"/>
                </a:solidFill>
                <a:latin typeface="Arial" panose="020B0604020202020204" pitchFamily="34" charset="0"/>
                <a:cs typeface="Arial" panose="020B0604020202020204" pitchFamily="34" charset="0"/>
              </a:rPr>
              <a:t>FORGE YOUR PATH FOR WELLNESS.</a:t>
            </a:r>
          </a:p>
          <a:p>
            <a:pPr algn="ctr"/>
            <a:endParaRPr lang="en-US" dirty="0">
              <a:solidFill>
                <a:srgbClr val="656D76"/>
              </a:solidFill>
              <a:latin typeface="Arial" panose="020B0604020202020204" pitchFamily="34" charset="0"/>
              <a:cs typeface="Arial" panose="020B0604020202020204" pitchFamily="34" charset="0"/>
            </a:endParaRPr>
          </a:p>
          <a:p>
            <a:pPr algn="ctr"/>
            <a:r>
              <a:rPr lang="en-US" dirty="0">
                <a:solidFill>
                  <a:srgbClr val="656D76"/>
                </a:solidFill>
                <a:latin typeface="Arial" panose="020B0604020202020204" pitchFamily="34" charset="0"/>
                <a:cs typeface="Arial" panose="020B0604020202020204" pitchFamily="34" charset="0"/>
              </a:rPr>
              <a:t>A </a:t>
            </a:r>
            <a:r>
              <a:rPr lang="en-US" dirty="0">
                <a:solidFill>
                  <a:schemeClr val="tx2"/>
                </a:solidFill>
                <a:latin typeface="Arial" panose="020B0604020202020204" pitchFamily="34" charset="0"/>
                <a:cs typeface="Arial" panose="020B0604020202020204" pitchFamily="34" charset="0"/>
              </a:rPr>
              <a:t>FOUNDATION</a:t>
            </a:r>
            <a:r>
              <a:rPr lang="en-US" dirty="0">
                <a:solidFill>
                  <a:srgbClr val="00BDDA"/>
                </a:solidFill>
                <a:latin typeface="Arial" panose="020B0604020202020204" pitchFamily="34" charset="0"/>
                <a:cs typeface="Arial" panose="020B0604020202020204" pitchFamily="34" charset="0"/>
              </a:rPr>
              <a:t> </a:t>
            </a:r>
            <a:r>
              <a:rPr lang="en-US" dirty="0">
                <a:solidFill>
                  <a:srgbClr val="656D76"/>
                </a:solidFill>
                <a:latin typeface="Arial" panose="020B0604020202020204" pitchFamily="34" charset="0"/>
                <a:cs typeface="Arial" panose="020B0604020202020204" pitchFamily="34" charset="0"/>
              </a:rPr>
              <a:t>FOR HEALTH AND WELL-BEING. </a:t>
            </a:r>
          </a:p>
          <a:p>
            <a:pPr algn="ctr"/>
            <a:r>
              <a:rPr lang="en-US" dirty="0">
                <a:solidFill>
                  <a:srgbClr val="656D76"/>
                </a:solidFill>
                <a:latin typeface="Arial" panose="020B0604020202020204" pitchFamily="34" charset="0"/>
                <a:cs typeface="Arial" panose="020B0604020202020204" pitchFamily="34" charset="0"/>
              </a:rPr>
              <a:t>A FOUNDATION FOR WHO YOU WANT TO BE.</a:t>
            </a:r>
          </a:p>
        </p:txBody>
      </p:sp>
      <p:sp>
        <p:nvSpPr>
          <p:cNvPr id="8" name="Title 3"/>
          <p:cNvSpPr txBox="1">
            <a:spLocks/>
          </p:cNvSpPr>
          <p:nvPr/>
        </p:nvSpPr>
        <p:spPr>
          <a:xfrm>
            <a:off x="398374" y="5182994"/>
            <a:ext cx="8229600" cy="857250"/>
          </a:xfrm>
          <a:prstGeom prst="rect">
            <a:avLst/>
          </a:prstGeom>
        </p:spPr>
        <p:txBody>
          <a:bodyPr vert="horz" lIns="0" tIns="45720" rIns="108000" bIns="46800" rtlCol="0" anchor="b" anchorCtr="0">
            <a:normAutofit fontScale="90000" lnSpcReduction="10000"/>
          </a:bodyPr>
          <a:lstStyle>
            <a:lvl1pPr algn="l" defTabSz="457200" rtl="0" eaLnBrk="0" fontAlgn="base" hangingPunct="0">
              <a:spcBef>
                <a:spcPct val="0"/>
              </a:spcBef>
              <a:spcAft>
                <a:spcPct val="0"/>
              </a:spcAft>
              <a:defRPr sz="3000" b="1" kern="1200" cap="all">
                <a:solidFill>
                  <a:schemeClr val="tx1"/>
                </a:solidFill>
                <a:latin typeface="+mj-lt"/>
                <a:ea typeface="+mj-ea"/>
                <a:cs typeface="+mj-cs"/>
              </a:defRPr>
            </a:lvl1pPr>
            <a:lvl2pPr algn="l" defTabSz="457200" rtl="0" eaLnBrk="0" fontAlgn="base" hangingPunct="0">
              <a:spcBef>
                <a:spcPct val="0"/>
              </a:spcBef>
              <a:spcAft>
                <a:spcPct val="0"/>
              </a:spcAft>
              <a:defRPr sz="3000" b="1">
                <a:solidFill>
                  <a:schemeClr val="tx1"/>
                </a:solidFill>
                <a:latin typeface="Candara" pitchFamily="34" charset="0"/>
              </a:defRPr>
            </a:lvl2pPr>
            <a:lvl3pPr algn="l" defTabSz="457200" rtl="0" eaLnBrk="0" fontAlgn="base" hangingPunct="0">
              <a:spcBef>
                <a:spcPct val="0"/>
              </a:spcBef>
              <a:spcAft>
                <a:spcPct val="0"/>
              </a:spcAft>
              <a:defRPr sz="3000" b="1">
                <a:solidFill>
                  <a:schemeClr val="tx1"/>
                </a:solidFill>
                <a:latin typeface="Candara" pitchFamily="34" charset="0"/>
              </a:defRPr>
            </a:lvl3pPr>
            <a:lvl4pPr algn="l" defTabSz="457200" rtl="0" eaLnBrk="0" fontAlgn="base" hangingPunct="0">
              <a:spcBef>
                <a:spcPct val="0"/>
              </a:spcBef>
              <a:spcAft>
                <a:spcPct val="0"/>
              </a:spcAft>
              <a:defRPr sz="3000" b="1">
                <a:solidFill>
                  <a:schemeClr val="tx1"/>
                </a:solidFill>
                <a:latin typeface="Candara" pitchFamily="34" charset="0"/>
              </a:defRPr>
            </a:lvl4pPr>
            <a:lvl5pPr algn="l" defTabSz="457200" rtl="0" eaLnBrk="0" fontAlgn="base" hangingPunct="0">
              <a:spcBef>
                <a:spcPct val="0"/>
              </a:spcBef>
              <a:spcAft>
                <a:spcPct val="0"/>
              </a:spcAft>
              <a:defRPr sz="3000" b="1">
                <a:solidFill>
                  <a:schemeClr val="tx1"/>
                </a:solidFill>
                <a:latin typeface="Candara" pitchFamily="34" charset="0"/>
              </a:defRPr>
            </a:lvl5pPr>
            <a:lvl6pPr marL="457200" algn="l" defTabSz="457200" rtl="0" fontAlgn="base">
              <a:spcBef>
                <a:spcPct val="0"/>
              </a:spcBef>
              <a:spcAft>
                <a:spcPct val="0"/>
              </a:spcAft>
              <a:defRPr sz="3000" b="1">
                <a:solidFill>
                  <a:schemeClr val="tx1"/>
                </a:solidFill>
                <a:latin typeface="Candara" pitchFamily="34" charset="0"/>
              </a:defRPr>
            </a:lvl6pPr>
            <a:lvl7pPr marL="914400" algn="l" defTabSz="457200" rtl="0" fontAlgn="base">
              <a:spcBef>
                <a:spcPct val="0"/>
              </a:spcBef>
              <a:spcAft>
                <a:spcPct val="0"/>
              </a:spcAft>
              <a:defRPr sz="3000" b="1">
                <a:solidFill>
                  <a:schemeClr val="tx1"/>
                </a:solidFill>
                <a:latin typeface="Candara" pitchFamily="34" charset="0"/>
              </a:defRPr>
            </a:lvl7pPr>
            <a:lvl8pPr marL="1371600" algn="l" defTabSz="457200" rtl="0" fontAlgn="base">
              <a:spcBef>
                <a:spcPct val="0"/>
              </a:spcBef>
              <a:spcAft>
                <a:spcPct val="0"/>
              </a:spcAft>
              <a:defRPr sz="3000" b="1">
                <a:solidFill>
                  <a:schemeClr val="tx1"/>
                </a:solidFill>
                <a:latin typeface="Candara" pitchFamily="34" charset="0"/>
              </a:defRPr>
            </a:lvl8pPr>
            <a:lvl9pPr marL="1828800" algn="l" defTabSz="457200" rtl="0" fontAlgn="base">
              <a:spcBef>
                <a:spcPct val="0"/>
              </a:spcBef>
              <a:spcAft>
                <a:spcPct val="0"/>
              </a:spcAft>
              <a:defRPr sz="3000" b="1">
                <a:solidFill>
                  <a:schemeClr val="tx1"/>
                </a:solidFill>
                <a:latin typeface="Candara" pitchFamily="34" charset="0"/>
              </a:defRPr>
            </a:lvl9pPr>
          </a:lstStyle>
          <a:p>
            <a:pPr algn="ctr">
              <a:spcBef>
                <a:spcPts val="0"/>
              </a:spcBef>
            </a:pPr>
            <a:r>
              <a:rPr lang="en-US" dirty="0">
                <a:solidFill>
                  <a:schemeClr val="tx2"/>
                </a:solidFill>
                <a:latin typeface="Arial" panose="020B0604020202020204" pitchFamily="34" charset="0"/>
                <a:ea typeface="+mn-ea"/>
                <a:cs typeface="Arial" panose="020B0604020202020204" pitchFamily="34" charset="0"/>
              </a:rPr>
              <a:t>WELCOME TO </a:t>
            </a:r>
            <a:r>
              <a:rPr lang="en-US" dirty="0" err="1">
                <a:solidFill>
                  <a:schemeClr val="tx2"/>
                </a:solidFill>
                <a:latin typeface="Arial" panose="020B0604020202020204" pitchFamily="34" charset="0"/>
                <a:ea typeface="+mn-ea"/>
                <a:cs typeface="Arial" panose="020B0604020202020204" pitchFamily="34" charset="0"/>
              </a:rPr>
              <a:t>F</a:t>
            </a:r>
            <a:r>
              <a:rPr lang="en-US" dirty="0" err="1">
                <a:solidFill>
                  <a:schemeClr val="accent1"/>
                </a:solidFill>
                <a:latin typeface="Arial" panose="020B0604020202020204" pitchFamily="34" charset="0"/>
                <a:ea typeface="+mn-ea"/>
                <a:cs typeface="Arial" panose="020B0604020202020204" pitchFamily="34" charset="0"/>
              </a:rPr>
              <a:t>o</a:t>
            </a:r>
            <a:r>
              <a:rPr lang="en-US" dirty="0" err="1">
                <a:solidFill>
                  <a:schemeClr val="tx2"/>
                </a:solidFill>
                <a:latin typeface="Arial" panose="020B0604020202020204" pitchFamily="34" charset="0"/>
                <a:ea typeface="+mn-ea"/>
                <a:cs typeface="Arial" panose="020B0604020202020204" pitchFamily="34" charset="0"/>
              </a:rPr>
              <a:t>UNDRY</a:t>
            </a:r>
            <a:br>
              <a:rPr lang="en-US" sz="1650" dirty="0">
                <a:solidFill>
                  <a:schemeClr val="tx2"/>
                </a:solidFill>
                <a:latin typeface="Arial" panose="020B0604020202020204" pitchFamily="34" charset="0"/>
                <a:ea typeface="+mn-ea"/>
                <a:cs typeface="Arial" panose="020B0604020202020204" pitchFamily="34" charset="0"/>
              </a:rPr>
            </a:br>
            <a:endParaRPr lang="en-US" dirty="0">
              <a:solidFill>
                <a:schemeClr val="tx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3C91A20-2F96-5C4D-B2F9-D4ABF44F06B7}"/>
              </a:ext>
            </a:extLst>
          </p:cNvPr>
          <p:cNvSpPr txBox="1"/>
          <p:nvPr/>
        </p:nvSpPr>
        <p:spPr>
          <a:xfrm>
            <a:off x="345610" y="192007"/>
            <a:ext cx="8774516" cy="830997"/>
          </a:xfrm>
          <a:prstGeom prst="rect">
            <a:avLst/>
          </a:prstGeom>
          <a:noFill/>
        </p:spPr>
        <p:txBody>
          <a:bodyPr wrap="square" rtlCol="0">
            <a:spAutoFit/>
          </a:bodyPr>
          <a:lstStyle/>
          <a:p>
            <a:r>
              <a:rPr lang="en-CA" sz="2400" b="1" dirty="0">
                <a:solidFill>
                  <a:schemeClr val="tx2"/>
                </a:solidFill>
              </a:rPr>
              <a:t>Our brand took a year to develop with young people and their families leading the process</a:t>
            </a:r>
          </a:p>
        </p:txBody>
      </p:sp>
    </p:spTree>
    <p:extLst>
      <p:ext uri="{BB962C8B-B14F-4D97-AF65-F5344CB8AC3E}">
        <p14:creationId xmlns:p14="http://schemas.microsoft.com/office/powerpoint/2010/main" val="532470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B7D5A-423B-1649-915C-60931827CDD0}"/>
              </a:ext>
            </a:extLst>
          </p:cNvPr>
          <p:cNvSpPr>
            <a:spLocks noGrp="1"/>
          </p:cNvSpPr>
          <p:nvPr>
            <p:ph type="dt" sz="half" idx="10"/>
          </p:nvPr>
        </p:nvSpPr>
        <p:spPr/>
        <p:txBody>
          <a:bodyPr/>
          <a:lstStyle/>
          <a:p>
            <a:fld id="{34A67080-DDE6-D34E-B142-CED69D3862CF}" type="datetime1">
              <a:rPr lang="en-US" smtClean="0"/>
              <a:t>1/9/20</a:t>
            </a:fld>
            <a:endParaRPr lang="en-US"/>
          </a:p>
        </p:txBody>
      </p:sp>
      <p:sp>
        <p:nvSpPr>
          <p:cNvPr id="4" name="Slide Number Placeholder 3">
            <a:extLst>
              <a:ext uri="{FF2B5EF4-FFF2-40B4-BE49-F238E27FC236}">
                <a16:creationId xmlns:a16="http://schemas.microsoft.com/office/drawing/2014/main" id="{32A5FD27-8E2B-8944-A980-B8FEFA80E3CA}"/>
              </a:ext>
            </a:extLst>
          </p:cNvPr>
          <p:cNvSpPr>
            <a:spLocks noGrp="1"/>
          </p:cNvSpPr>
          <p:nvPr>
            <p:ph type="sldNum" sz="quarter" idx="12"/>
          </p:nvPr>
        </p:nvSpPr>
        <p:spPr/>
        <p:txBody>
          <a:bodyPr/>
          <a:lstStyle/>
          <a:p>
            <a:fld id="{93AE1883-0942-4AA3-9DB2-9C7C3A0314B1}" type="slidenum">
              <a:rPr lang="en-US" smtClean="0"/>
              <a:t>7</a:t>
            </a:fld>
            <a:endParaRPr lang="en-US"/>
          </a:p>
        </p:txBody>
      </p:sp>
      <p:pic>
        <p:nvPicPr>
          <p:cNvPr id="5" name="Picture 4">
            <a:extLst>
              <a:ext uri="{FF2B5EF4-FFF2-40B4-BE49-F238E27FC236}">
                <a16:creationId xmlns:a16="http://schemas.microsoft.com/office/drawing/2014/main" id="{B58CDF08-9DE9-CB42-902C-C6436FA18E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580" y="1215108"/>
            <a:ext cx="6502474" cy="4835236"/>
          </a:xfrm>
          <a:prstGeom prst="rect">
            <a:avLst/>
          </a:prstGeom>
        </p:spPr>
      </p:pic>
      <p:sp>
        <p:nvSpPr>
          <p:cNvPr id="8" name="Title 3">
            <a:extLst>
              <a:ext uri="{FF2B5EF4-FFF2-40B4-BE49-F238E27FC236}">
                <a16:creationId xmlns:a16="http://schemas.microsoft.com/office/drawing/2014/main" id="{E6AB13E5-59F4-0740-927B-D0A311167A39}"/>
              </a:ext>
            </a:extLst>
          </p:cNvPr>
          <p:cNvSpPr>
            <a:spLocks noGrp="1"/>
          </p:cNvSpPr>
          <p:nvPr>
            <p:ph type="title"/>
          </p:nvPr>
        </p:nvSpPr>
        <p:spPr>
          <a:xfrm>
            <a:off x="236956" y="437184"/>
            <a:ext cx="8483599" cy="563562"/>
          </a:xfrm>
        </p:spPr>
        <p:txBody>
          <a:bodyPr>
            <a:normAutofit fontScale="90000"/>
          </a:bodyPr>
          <a:lstStyle/>
          <a:p>
            <a:r>
              <a:rPr lang="en-US" sz="2600" dirty="0">
                <a:solidFill>
                  <a:schemeClr val="tx2"/>
                </a:solidFill>
              </a:rPr>
              <a:t>Between 2016-2019, we built 8 </a:t>
            </a:r>
            <a:r>
              <a:rPr lang="en-US" sz="2600" dirty="0" err="1">
                <a:solidFill>
                  <a:schemeClr val="tx2"/>
                </a:solidFill>
              </a:rPr>
              <a:t>centres</a:t>
            </a:r>
            <a:r>
              <a:rPr lang="en-US" sz="2600" dirty="0">
                <a:solidFill>
                  <a:schemeClr val="tx2"/>
                </a:solidFill>
              </a:rPr>
              <a:t> in BC and by early 2020 we will have 2 in each health authority</a:t>
            </a:r>
          </a:p>
        </p:txBody>
      </p:sp>
    </p:spTree>
    <p:extLst>
      <p:ext uri="{BB962C8B-B14F-4D97-AF65-F5344CB8AC3E}">
        <p14:creationId xmlns:p14="http://schemas.microsoft.com/office/powerpoint/2010/main" val="307388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27B6D-B17B-F447-9D10-2584312AF1C0}"/>
              </a:ext>
            </a:extLst>
          </p:cNvPr>
          <p:cNvSpPr>
            <a:spLocks noGrp="1"/>
          </p:cNvSpPr>
          <p:nvPr>
            <p:ph type="dt" sz="half" idx="10"/>
          </p:nvPr>
        </p:nvSpPr>
        <p:spPr/>
        <p:txBody>
          <a:bodyPr/>
          <a:lstStyle/>
          <a:p>
            <a:fld id="{B92E0AE3-6C3C-744D-9506-7180C8B6397B}" type="datetime4">
              <a:rPr lang="en-CA" smtClean="0"/>
              <a:t>January 9, 2020</a:t>
            </a:fld>
            <a:endParaRPr lang="en-US" dirty="0"/>
          </a:p>
        </p:txBody>
      </p:sp>
      <p:sp>
        <p:nvSpPr>
          <p:cNvPr id="3" name="Slide Number Placeholder 2">
            <a:extLst>
              <a:ext uri="{FF2B5EF4-FFF2-40B4-BE49-F238E27FC236}">
                <a16:creationId xmlns:a16="http://schemas.microsoft.com/office/drawing/2014/main" id="{D67B44DF-E80F-DA47-8EB3-EAB8E5F6A75B}"/>
              </a:ext>
            </a:extLst>
          </p:cNvPr>
          <p:cNvSpPr>
            <a:spLocks noGrp="1"/>
          </p:cNvSpPr>
          <p:nvPr>
            <p:ph type="sldNum" sz="quarter" idx="12"/>
          </p:nvPr>
        </p:nvSpPr>
        <p:spPr/>
        <p:txBody>
          <a:bodyPr/>
          <a:lstStyle/>
          <a:p>
            <a:fld id="{2066355A-084C-D24E-9AD2-7E4FC41EA627}" type="slidenum">
              <a:rPr lang="en-US" smtClean="0"/>
              <a:t>8</a:t>
            </a:fld>
            <a:endParaRPr lang="en-US"/>
          </a:p>
        </p:txBody>
      </p:sp>
      <p:pic>
        <p:nvPicPr>
          <p:cNvPr id="6" name="Picture 5">
            <a:extLst>
              <a:ext uri="{FF2B5EF4-FFF2-40B4-BE49-F238E27FC236}">
                <a16:creationId xmlns:a16="http://schemas.microsoft.com/office/drawing/2014/main" id="{3E8FD8A5-4CF3-AE4D-9A2C-3B7DD65D7AFE}"/>
              </a:ext>
            </a:extLst>
          </p:cNvPr>
          <p:cNvPicPr>
            <a:picLocks noChangeAspect="1"/>
          </p:cNvPicPr>
          <p:nvPr/>
        </p:nvPicPr>
        <p:blipFill>
          <a:blip r:embed="rId2" cstate="screen">
            <a:alphaModFix/>
            <a:extLst>
              <a:ext uri="{BEBA8EAE-BF5A-486C-A8C5-ECC9F3942E4B}">
                <a14:imgProps xmlns:a14="http://schemas.microsoft.com/office/drawing/2010/main">
                  <a14:imgLayer r:embed="rId3">
                    <a14:imgEffect>
                      <a14:sharpenSoften amount="-26000"/>
                    </a14:imgEffect>
                    <a14:imgEffect>
                      <a14:colorTemperature colorTemp="5592"/>
                    </a14:imgEffect>
                    <a14:imgEffect>
                      <a14:saturation sat="79000"/>
                    </a14:imgEffect>
                    <a14:imgEffect>
                      <a14:brightnessContrast bright="12000" contrast="-17000"/>
                    </a14:imgEffect>
                  </a14:imgLayer>
                </a14:imgProps>
              </a:ext>
              <a:ext uri="{28A0092B-C50C-407E-A947-70E740481C1C}">
                <a14:useLocalDpi xmlns:a14="http://schemas.microsoft.com/office/drawing/2010/main"/>
              </a:ext>
            </a:extLst>
          </a:blip>
          <a:stretch>
            <a:fillRect/>
          </a:stretch>
        </p:blipFill>
        <p:spPr>
          <a:xfrm>
            <a:off x="583432" y="1425393"/>
            <a:ext cx="3339841" cy="4453121"/>
          </a:xfrm>
          <a:prstGeom prst="rect">
            <a:avLst/>
          </a:prstGeom>
          <a:effectLst>
            <a:outerShdw dist="50800" sx="1000" sy="1000" algn="ctr" rotWithShape="0">
              <a:srgbClr val="000000"/>
            </a:outerShdw>
          </a:effectLst>
        </p:spPr>
      </p:pic>
      <p:pic>
        <p:nvPicPr>
          <p:cNvPr id="7" name="Picture 6">
            <a:extLst>
              <a:ext uri="{FF2B5EF4-FFF2-40B4-BE49-F238E27FC236}">
                <a16:creationId xmlns:a16="http://schemas.microsoft.com/office/drawing/2014/main" id="{C27E3553-C6CE-B14A-95B2-2F40F6F3FA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6804" y="2259863"/>
            <a:ext cx="4573764" cy="3049175"/>
          </a:xfrm>
          <a:prstGeom prst="rect">
            <a:avLst/>
          </a:prstGeom>
        </p:spPr>
      </p:pic>
      <p:sp>
        <p:nvSpPr>
          <p:cNvPr id="8" name="Title 3">
            <a:extLst>
              <a:ext uri="{FF2B5EF4-FFF2-40B4-BE49-F238E27FC236}">
                <a16:creationId xmlns:a16="http://schemas.microsoft.com/office/drawing/2014/main" id="{C38BD981-C289-EC4C-A384-85F757690185}"/>
              </a:ext>
            </a:extLst>
          </p:cNvPr>
          <p:cNvSpPr txBox="1">
            <a:spLocks/>
          </p:cNvSpPr>
          <p:nvPr/>
        </p:nvSpPr>
        <p:spPr>
          <a:xfrm>
            <a:off x="259493" y="118753"/>
            <a:ext cx="8672840" cy="939562"/>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2200" b="1" kern="1200" spc="80" baseline="0">
                <a:solidFill>
                  <a:schemeClr val="tx1"/>
                </a:solidFill>
                <a:latin typeface="Arial" charset="0"/>
                <a:ea typeface="+mj-ea"/>
                <a:cs typeface="+mj-cs"/>
              </a:defRPr>
            </a:lvl1pPr>
          </a:lstStyle>
          <a:p>
            <a:r>
              <a:rPr lang="en-US" sz="2600" dirty="0">
                <a:solidFill>
                  <a:schemeClr val="tx2"/>
                </a:solidFill>
              </a:rPr>
              <a:t>Our F</a:t>
            </a:r>
            <a:r>
              <a:rPr lang="en-US" sz="2600" dirty="0">
                <a:solidFill>
                  <a:schemeClr val="accent1"/>
                </a:solidFill>
              </a:rPr>
              <a:t>o</a:t>
            </a:r>
            <a:r>
              <a:rPr lang="en-US" sz="2600" dirty="0">
                <a:solidFill>
                  <a:schemeClr val="tx2"/>
                </a:solidFill>
              </a:rPr>
              <a:t>undry </a:t>
            </a:r>
            <a:r>
              <a:rPr lang="en-US" sz="2600" dirty="0" err="1">
                <a:solidFill>
                  <a:schemeClr val="tx2"/>
                </a:solidFill>
              </a:rPr>
              <a:t>centres</a:t>
            </a:r>
            <a:r>
              <a:rPr lang="en-US" sz="2600" dirty="0">
                <a:solidFill>
                  <a:schemeClr val="tx2"/>
                </a:solidFill>
              </a:rPr>
              <a:t> have similar brand elements but are tailored to the needs of the local community and they are co-designed with young people and their families</a:t>
            </a:r>
          </a:p>
        </p:txBody>
      </p:sp>
    </p:spTree>
    <p:extLst>
      <p:ext uri="{BB962C8B-B14F-4D97-AF65-F5344CB8AC3E}">
        <p14:creationId xmlns:p14="http://schemas.microsoft.com/office/powerpoint/2010/main" val="287306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CB068-B727-8547-8B81-198F06AD0FA6}" type="datetime4">
              <a:rPr lang="en-CA" smtClean="0"/>
              <a:t>January 9, 2020</a:t>
            </a:fld>
            <a:r>
              <a:rPr lang="en-CA"/>
              <a:t>  </a:t>
            </a:r>
            <a:endParaRPr lang="en-US" dirty="0"/>
          </a:p>
        </p:txBody>
      </p:sp>
      <p:sp>
        <p:nvSpPr>
          <p:cNvPr id="3" name="Slide Number Placeholder 2"/>
          <p:cNvSpPr>
            <a:spLocks noGrp="1"/>
          </p:cNvSpPr>
          <p:nvPr>
            <p:ph type="sldNum" sz="quarter" idx="12"/>
          </p:nvPr>
        </p:nvSpPr>
        <p:spPr/>
        <p:txBody>
          <a:bodyPr/>
          <a:lstStyle/>
          <a:p>
            <a:fld id="{AF88E988-FB04-AB4E-BE5A-59F242AF7F7A}" type="slidenum">
              <a:rPr lang="en-US" smtClean="0"/>
              <a:t>9</a:t>
            </a:fld>
            <a:endParaRPr lang="en-US"/>
          </a:p>
        </p:txBody>
      </p:sp>
      <p:sp>
        <p:nvSpPr>
          <p:cNvPr id="4" name="TextBox 3"/>
          <p:cNvSpPr txBox="1"/>
          <p:nvPr/>
        </p:nvSpPr>
        <p:spPr>
          <a:xfrm>
            <a:off x="402336" y="1426464"/>
            <a:ext cx="8741664" cy="830997"/>
          </a:xfrm>
          <a:prstGeom prst="rect">
            <a:avLst/>
          </a:prstGeom>
          <a:noFill/>
        </p:spPr>
        <p:txBody>
          <a:bodyPr wrap="square" rtlCol="0">
            <a:spAutoFit/>
          </a:bodyPr>
          <a:lstStyle/>
          <a:p>
            <a:pPr marL="285750" indent="-285750">
              <a:buFont typeface="Arial" charset="0"/>
              <a:buChar char="•"/>
            </a:pPr>
            <a:endParaRPr lang="en-US" sz="2400" dirty="0"/>
          </a:p>
          <a:p>
            <a:endParaRPr lang="en-US" sz="2400" dirty="0"/>
          </a:p>
        </p:txBody>
      </p:sp>
      <p:sp>
        <p:nvSpPr>
          <p:cNvPr id="5" name="Rectangle 4"/>
          <p:cNvSpPr/>
          <p:nvPr/>
        </p:nvSpPr>
        <p:spPr>
          <a:xfrm>
            <a:off x="296334" y="227556"/>
            <a:ext cx="8752134" cy="800219"/>
          </a:xfrm>
          <a:prstGeom prst="rect">
            <a:avLst/>
          </a:prstGeom>
        </p:spPr>
        <p:txBody>
          <a:bodyPr wrap="square">
            <a:spAutoFit/>
          </a:bodyPr>
          <a:lstStyle/>
          <a:p>
            <a:r>
              <a:rPr lang="en-US" sz="2300" b="1" dirty="0" err="1">
                <a:solidFill>
                  <a:schemeClr val="tx2"/>
                </a:solidFill>
              </a:rPr>
              <a:t>foundrybc.ca</a:t>
            </a:r>
            <a:r>
              <a:rPr lang="en-US" sz="2300" b="1" dirty="0">
                <a:solidFill>
                  <a:schemeClr val="tx2"/>
                </a:solidFill>
              </a:rPr>
              <a:t>, in partnership with BC Children’s Hospital, provides online self-help tools and hope-filled “Stories” </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833" y="1390199"/>
            <a:ext cx="7709536" cy="458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438230"/>
      </p:ext>
    </p:extLst>
  </p:cSld>
  <p:clrMapOvr>
    <a:masterClrMapping/>
  </p:clrMapOvr>
</p:sld>
</file>

<file path=ppt/theme/theme1.xml><?xml version="1.0" encoding="utf-8"?>
<a:theme xmlns:a="http://schemas.openxmlformats.org/drawingml/2006/main" name="Foundry">
  <a:themeElements>
    <a:clrScheme name="Custom 3">
      <a:dk1>
        <a:srgbClr val="3F4443"/>
      </a:dk1>
      <a:lt1>
        <a:srgbClr val="FFFFFF"/>
      </a:lt1>
      <a:dk2>
        <a:srgbClr val="3DB0C7"/>
      </a:dk2>
      <a:lt2>
        <a:srgbClr val="F3F3F0"/>
      </a:lt2>
      <a:accent1>
        <a:srgbClr val="A3D55D"/>
      </a:accent1>
      <a:accent2>
        <a:srgbClr val="D4D0C1"/>
      </a:accent2>
      <a:accent3>
        <a:srgbClr val="EAAA00"/>
      </a:accent3>
      <a:accent4>
        <a:srgbClr val="5CB8B2"/>
      </a:accent4>
      <a:accent5>
        <a:srgbClr val="F5DADF"/>
      </a:accent5>
      <a:accent6>
        <a:srgbClr val="9F5CC0"/>
      </a:accent6>
      <a:hlink>
        <a:srgbClr val="A8D362"/>
      </a:hlink>
      <a:folHlink>
        <a:srgbClr val="A8D36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1F58511059E47B34A3D77C78186FD" ma:contentTypeVersion="10" ma:contentTypeDescription="Create a new document." ma:contentTypeScope="" ma:versionID="9d930ccc0054a952ef26acebc3c76330">
  <xsd:schema xmlns:xsd="http://www.w3.org/2001/XMLSchema" xmlns:xs="http://www.w3.org/2001/XMLSchema" xmlns:p="http://schemas.microsoft.com/office/2006/metadata/properties" xmlns:ns2="08f2c474-b6b7-4d99-aaf4-e6010ea7c696" xmlns:ns3="1381aca0-5b09-47d7-913b-ee8473d9f12b" targetNamespace="http://schemas.microsoft.com/office/2006/metadata/properties" ma:root="true" ma:fieldsID="2fe5ca2b9d63049aea68644ad310f53b" ns2:_="" ns3:_="">
    <xsd:import namespace="08f2c474-b6b7-4d99-aaf4-e6010ea7c696"/>
    <xsd:import namespace="1381aca0-5b09-47d7-913b-ee8473d9f1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f2c474-b6b7-4d99-aaf4-e6010ea7c6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81aca0-5b09-47d7-913b-ee8473d9f12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381aca0-5b09-47d7-913b-ee8473d9f12b">
      <UserInfo>
        <DisplayName>Pamela Liversidge</DisplayName>
        <AccountId>16</AccountId>
        <AccountType/>
      </UserInfo>
      <UserInfo>
        <DisplayName>Stefanie Costales</DisplayName>
        <AccountId>40</AccountId>
        <AccountType/>
      </UserInfo>
      <UserInfo>
        <DisplayName>Karen Tee</DisplayName>
        <AccountId>26</AccountId>
        <AccountType/>
      </UserInfo>
    </SharedWithUsers>
  </documentManagement>
</p:properties>
</file>

<file path=customXml/itemProps1.xml><?xml version="1.0" encoding="utf-8"?>
<ds:datastoreItem xmlns:ds="http://schemas.openxmlformats.org/officeDocument/2006/customXml" ds:itemID="{5F243333-46AA-4D6D-B116-C6ADF5012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f2c474-b6b7-4d99-aaf4-e6010ea7c696"/>
    <ds:schemaRef ds:uri="1381aca0-5b09-47d7-913b-ee8473d9f1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138D50-3F4B-4186-B73A-82BECAFD7D95}">
  <ds:schemaRefs>
    <ds:schemaRef ds:uri="http://schemas.microsoft.com/sharepoint/v3/contenttype/forms"/>
  </ds:schemaRefs>
</ds:datastoreItem>
</file>

<file path=customXml/itemProps3.xml><?xml version="1.0" encoding="utf-8"?>
<ds:datastoreItem xmlns:ds="http://schemas.openxmlformats.org/officeDocument/2006/customXml" ds:itemID="{1AB79D99-A204-4AA4-8D0A-1948BFE49A12}">
  <ds:schemaRefs>
    <ds:schemaRef ds:uri="http://purl.org/dc/dcmitype/"/>
    <ds:schemaRef ds:uri="08f2c474-b6b7-4d99-aaf4-e6010ea7c696"/>
    <ds:schemaRef ds:uri="http://schemas.microsoft.com/office/infopath/2007/PartnerControls"/>
    <ds:schemaRef ds:uri="http://schemas.microsoft.com/office/2006/documentManagement/types"/>
    <ds:schemaRef ds:uri="http://purl.org/dc/terms/"/>
    <ds:schemaRef ds:uri="1381aca0-5b09-47d7-913b-ee8473d9f12b"/>
    <ds:schemaRef ds:uri="http://purl.org/dc/elements/1.1/"/>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31790</TotalTime>
  <Words>4331</Words>
  <Application>Microsoft Macintosh PowerPoint</Application>
  <PresentationFormat>On-screen Show (4:3)</PresentationFormat>
  <Paragraphs>413</Paragraphs>
  <Slides>29</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Courier New</vt:lpstr>
      <vt:lpstr>Wingdings</vt:lpstr>
      <vt:lpstr>Foundry</vt:lpstr>
      <vt:lpstr>WELCOME TO CONVENING!</vt:lpstr>
      <vt:lpstr>we acknowledge, with gratitude, that our place of work is on the ancestral, traditional and unceded territories of the xʷməθkwəy̓əm (Musqueam),  Skwxwú7mesh (Squamish), and sel̓íl̓witulh (Tsleil-waututh) Nations.</vt:lpstr>
      <vt:lpstr>AGENDA</vt:lpstr>
      <vt:lpstr>OVERVIEW OF FOUNDRY</vt:lpstr>
      <vt:lpstr>PowerPoint Presentation</vt:lpstr>
      <vt:lpstr>PowerPoint Presentation</vt:lpstr>
      <vt:lpstr>Between 2016-2019, we built 8 centres in BC and by early 2020 we will have 2 in each health authority</vt:lpstr>
      <vt:lpstr>PowerPoint Presentation</vt:lpstr>
      <vt:lpstr>PowerPoint Presentation</vt:lpstr>
      <vt:lpstr>Foundry centres offer 5 core services, including peer to peer, and MHSU services delivered using Foundry’s integrated stepped care model (ISCM)</vt:lpstr>
      <vt:lpstr>Foundry’s Governing Council advocates for us and advises on strategic government relations and ministerial work</vt:lpstr>
      <vt:lpstr>PowerPoint Presentation</vt:lpstr>
      <vt:lpstr>Foundry central office is the bridge between lead agencies, health authorities and government</vt:lpstr>
      <vt:lpstr>Foundry’s lead agencies are contracted to provide the operational leadership for the Foundry centre and services</vt:lpstr>
      <vt:lpstr>Toolbox is Foundry’s data collection system, designed to show that our services are making a difference</vt:lpstr>
      <vt:lpstr>PowerPoint Presentation</vt:lpstr>
      <vt:lpstr>PowerPoint Presentation</vt:lpstr>
      <vt:lpstr>Foundry’s expansion was included in the Ministry of Mental Health and Addictions’ “A Pathway to Hope”, a plan to improve the health and wellness of all British Columbians</vt:lpstr>
      <vt:lpstr>opening a Foundry Centre</vt:lpstr>
      <vt:lpstr>PowerPoint Presentation</vt:lpstr>
      <vt:lpstr>Building a Foundry centre is just the tip of the iceberg... There is so much more to transformation than meets the eye</vt:lpstr>
      <vt:lpstr>What is beyond the establishment of a Foundry centre?</vt:lpstr>
      <vt:lpstr>Convening Phase- The Next 3 months</vt:lpstr>
      <vt:lpstr>So what is the purpose of the “Convening Phase”?</vt:lpstr>
      <vt:lpstr>What you can expect in the next 3 months</vt:lpstr>
      <vt:lpstr>Our Convening Phase timeline is relatively tight but aligns with fiscal year end and allows us to onboard before the start of summer</vt:lpstr>
      <vt:lpstr>Convening will be evaluated by a series of tasks, some already completed with a final decision by early March 2020</vt:lpstr>
      <vt:lpstr>Here are our Next Steps with you</vt:lpstr>
      <vt:lpstr>Thank you! Questions?</vt:lpstr>
    </vt:vector>
  </TitlesOfParts>
  <Manager/>
  <Company>Signals Design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 Russell</dc:creator>
  <cp:keywords/>
  <dc:description/>
  <cp:lastModifiedBy>Pamela Fennell</cp:lastModifiedBy>
  <cp:revision>489</cp:revision>
  <cp:lastPrinted>2017-10-17T22:23:45Z</cp:lastPrinted>
  <dcterms:created xsi:type="dcterms:W3CDTF">2015-11-20T00:19:40Z</dcterms:created>
  <dcterms:modified xsi:type="dcterms:W3CDTF">2020-01-09T20:29:20Z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0x0101004041F58511059E47B34A3D77C78186FD</vt:lpwstr>
  </property>
</Properties>
</file>